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notesMasterIdLst>
    <p:notesMasterId r:id="rId16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2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4-1.jpg"/><Relationship Id="rId2" Type="http://schemas.openxmlformats.org/officeDocument/2006/relationships/image" Target="../media/image-14-2.jpg"/><Relationship Id="rId3" Type="http://schemas.openxmlformats.org/officeDocument/2006/relationships/image" Target="../media/image-14-3.jp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B0F1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365760"/>
            <a:ext cx="1097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dirty="0">
                <a:solidFill>
                  <a:srgbClr val="FAFAF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Rōvn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365760" y="1508760"/>
            <a:ext cx="841248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200" dirty="0">
                <a:solidFill>
                  <a:srgbClr val="FAFAF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Rōvn is the AI workforce operator</a:t>
            </a:r>
            <a:endParaRPr lang="en-US" sz="4200" dirty="0"/>
          </a:p>
        </p:txBody>
      </p:sp>
      <p:sp>
        <p:nvSpPr>
          <p:cNvPr id="4" name="Text 2"/>
          <p:cNvSpPr/>
          <p:nvPr/>
        </p:nvSpPr>
        <p:spPr>
          <a:xfrm>
            <a:off x="365760" y="2194560"/>
            <a:ext cx="841248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200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for healthcare.</a:t>
            </a:r>
            <a:endParaRPr lang="en-US" sz="4200" dirty="0"/>
          </a:p>
        </p:txBody>
      </p:sp>
      <p:sp>
        <p:nvSpPr>
          <p:cNvPr id="5" name="Text 3"/>
          <p:cNvSpPr/>
          <p:nvPr/>
        </p:nvSpPr>
        <p:spPr>
          <a:xfrm>
            <a:off x="365760" y="3291840"/>
            <a:ext cx="77724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i="1" dirty="0">
                <a:solidFill>
                  <a:srgbClr val="A8ADB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verified evidence network that moves workers from application to compliant, billable work — and gives every facility one operator surface to do it on.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365760" y="4297680"/>
            <a:ext cx="8412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A8ADB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$2.25M on $15M post-money SAFE   ·   Pre-launch   ·   passport.rovn.to</a:t>
            </a:r>
            <a:endParaRPr lang="en-US" sz="1100" dirty="0"/>
          </a:p>
        </p:txBody>
      </p:sp>
      <p:sp>
        <p:nvSpPr>
          <p:cNvPr id="7" name="Shape 5"/>
          <p:cNvSpPr/>
          <p:nvPr/>
        </p:nvSpPr>
        <p:spPr>
          <a:xfrm>
            <a:off x="365760" y="4846320"/>
            <a:ext cx="8412480" cy="0"/>
          </a:xfrm>
          <a:prstGeom prst="line">
            <a:avLst/>
          </a:prstGeom>
          <a:noFill/>
          <a:ln w="6350">
            <a:solidFill>
              <a:srgbClr val="1F2428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365760" y="4901184"/>
            <a:ext cx="8412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A8ADB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Rōvn   ·   pre-launch   ·   HIPAA-aligned   ·   BAA available</a:t>
            </a:r>
            <a:endParaRPr lang="en-US" sz="9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AFA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274320"/>
            <a:ext cx="1097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Rōvn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365760" y="777240"/>
            <a:ext cx="8229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150" kern="0" dirty="0">
                <a:solidFill>
                  <a:srgbClr val="6B7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NETWORK FLYWHEEL</a:t>
            </a:r>
            <a:endParaRPr lang="en-US" sz="1100" dirty="0"/>
          </a:p>
        </p:txBody>
      </p:sp>
      <p:sp>
        <p:nvSpPr>
          <p:cNvPr id="4" name="Text 2"/>
          <p:cNvSpPr/>
          <p:nvPr/>
        </p:nvSpPr>
        <p:spPr>
          <a:xfrm>
            <a:off x="365760" y="1051560"/>
            <a:ext cx="841248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0B0F1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Every facility makes every worker faster. Every worker makes every facility stronger.</a:t>
            </a:r>
            <a:endParaRPr lang="en-US" sz="2200" dirty="0"/>
          </a:p>
        </p:txBody>
      </p:sp>
      <p:sp>
        <p:nvSpPr>
          <p:cNvPr id="5" name="Shape 3"/>
          <p:cNvSpPr/>
          <p:nvPr/>
        </p:nvSpPr>
        <p:spPr>
          <a:xfrm>
            <a:off x="640080" y="2103120"/>
            <a:ext cx="1371600" cy="1280160"/>
          </a:xfrm>
          <a:prstGeom prst="ellipse">
            <a:avLst/>
          </a:prstGeom>
          <a:solidFill>
            <a:srgbClr val="E7F3F3"/>
          </a:solidFill>
          <a:ln w="19050">
            <a:solidFill>
              <a:srgbClr val="0E8A8A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640080" y="2286000"/>
            <a:ext cx="13716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facility</a:t>
            </a:r>
            <a:endParaRPr lang="en-US" sz="1200" dirty="0"/>
          </a:p>
          <a:p>
            <a:pPr algn="ctr" indent="0" marL="0">
              <a:buNone/>
            </a:pPr>
            <a:r>
              <a:rPr lang="en-US" sz="1200" b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action</a:t>
            </a:r>
            <a:endParaRPr lang="en-US" sz="1200" dirty="0"/>
          </a:p>
        </p:txBody>
      </p:sp>
      <p:sp>
        <p:nvSpPr>
          <p:cNvPr id="7" name="Text 5"/>
          <p:cNvSpPr/>
          <p:nvPr/>
        </p:nvSpPr>
        <p:spPr>
          <a:xfrm>
            <a:off x="2057400" y="2560320"/>
            <a:ext cx="228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→</a:t>
            </a:r>
            <a:endParaRPr lang="en-US" sz="2200" dirty="0"/>
          </a:p>
        </p:txBody>
      </p:sp>
      <p:sp>
        <p:nvSpPr>
          <p:cNvPr id="8" name="Shape 6"/>
          <p:cNvSpPr/>
          <p:nvPr/>
        </p:nvSpPr>
        <p:spPr>
          <a:xfrm>
            <a:off x="2331720" y="2103120"/>
            <a:ext cx="1371600" cy="1280160"/>
          </a:xfrm>
          <a:prstGeom prst="ellipse">
            <a:avLst/>
          </a:prstGeom>
          <a:solidFill>
            <a:srgbClr val="E7F3F3"/>
          </a:solidFill>
          <a:ln w="19050">
            <a:solidFill>
              <a:srgbClr val="0E8A8A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2331720" y="2286000"/>
            <a:ext cx="13716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Receipts</a:t>
            </a:r>
            <a:endParaRPr lang="en-US" sz="1200" dirty="0"/>
          </a:p>
          <a:p>
            <a:pPr algn="ctr" indent="0" marL="0">
              <a:buNone/>
            </a:pPr>
            <a:r>
              <a:rPr lang="en-US" sz="1200" b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compound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3749040" y="2560320"/>
            <a:ext cx="228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→</a:t>
            </a:r>
            <a:endParaRPr lang="en-US" sz="2200" dirty="0"/>
          </a:p>
        </p:txBody>
      </p:sp>
      <p:sp>
        <p:nvSpPr>
          <p:cNvPr id="11" name="Shape 9"/>
          <p:cNvSpPr/>
          <p:nvPr/>
        </p:nvSpPr>
        <p:spPr>
          <a:xfrm>
            <a:off x="4023360" y="2103120"/>
            <a:ext cx="1371600" cy="1280160"/>
          </a:xfrm>
          <a:prstGeom prst="ellipse">
            <a:avLst/>
          </a:prstGeom>
          <a:solidFill>
            <a:srgbClr val="E7F3F3"/>
          </a:solidFill>
          <a:ln w="19050">
            <a:solidFill>
              <a:srgbClr val="0E8A8A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4023360" y="2286000"/>
            <a:ext cx="13716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Next worker</a:t>
            </a:r>
            <a:endParaRPr lang="en-US" sz="1200" dirty="0"/>
          </a:p>
          <a:p>
            <a:pPr algn="ctr" indent="0" marL="0">
              <a:buNone/>
            </a:pPr>
            <a:r>
              <a:rPr lang="en-US" sz="1200" b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is faster</a:t>
            </a:r>
            <a:endParaRPr lang="en-US" sz="1200" dirty="0"/>
          </a:p>
        </p:txBody>
      </p:sp>
      <p:sp>
        <p:nvSpPr>
          <p:cNvPr id="13" name="Text 11"/>
          <p:cNvSpPr/>
          <p:nvPr/>
        </p:nvSpPr>
        <p:spPr>
          <a:xfrm>
            <a:off x="5440680" y="2560320"/>
            <a:ext cx="228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→</a:t>
            </a:r>
            <a:endParaRPr lang="en-US" sz="2200" dirty="0"/>
          </a:p>
        </p:txBody>
      </p:sp>
      <p:sp>
        <p:nvSpPr>
          <p:cNvPr id="14" name="Shape 12"/>
          <p:cNvSpPr/>
          <p:nvPr/>
        </p:nvSpPr>
        <p:spPr>
          <a:xfrm>
            <a:off x="5715000" y="2103120"/>
            <a:ext cx="1371600" cy="1280160"/>
          </a:xfrm>
          <a:prstGeom prst="ellipse">
            <a:avLst/>
          </a:prstGeom>
          <a:solidFill>
            <a:srgbClr val="E7F3F3"/>
          </a:solidFill>
          <a:ln w="19050">
            <a:solidFill>
              <a:srgbClr val="0E8A8A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5715000" y="2286000"/>
            <a:ext cx="13716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Next facility</a:t>
            </a:r>
            <a:endParaRPr lang="en-US" sz="1200" dirty="0"/>
          </a:p>
          <a:p>
            <a:pPr algn="ctr" indent="0" marL="0">
              <a:buNone/>
            </a:pPr>
            <a:r>
              <a:rPr lang="en-US" sz="1200" b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is easier</a:t>
            </a:r>
            <a:endParaRPr lang="en-US" sz="1200" dirty="0"/>
          </a:p>
        </p:txBody>
      </p:sp>
      <p:sp>
        <p:nvSpPr>
          <p:cNvPr id="16" name="Text 14"/>
          <p:cNvSpPr/>
          <p:nvPr/>
        </p:nvSpPr>
        <p:spPr>
          <a:xfrm>
            <a:off x="7132320" y="2560320"/>
            <a:ext cx="228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→</a:t>
            </a:r>
            <a:endParaRPr lang="en-US" sz="2200" dirty="0"/>
          </a:p>
        </p:txBody>
      </p:sp>
      <p:sp>
        <p:nvSpPr>
          <p:cNvPr id="17" name="Shape 15"/>
          <p:cNvSpPr/>
          <p:nvPr/>
        </p:nvSpPr>
        <p:spPr>
          <a:xfrm>
            <a:off x="7406640" y="2103120"/>
            <a:ext cx="1371600" cy="1280160"/>
          </a:xfrm>
          <a:prstGeom prst="ellipse">
            <a:avLst/>
          </a:prstGeom>
          <a:solidFill>
            <a:srgbClr val="E7F3F3"/>
          </a:solidFill>
          <a:ln w="19050">
            <a:solidFill>
              <a:srgbClr val="0E8A8A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7406640" y="2286000"/>
            <a:ext cx="13716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Network thickens</a:t>
            </a:r>
            <a:endParaRPr lang="en-US" sz="1200" dirty="0"/>
          </a:p>
        </p:txBody>
      </p:sp>
      <p:sp>
        <p:nvSpPr>
          <p:cNvPr id="19" name="Text 17"/>
          <p:cNvSpPr/>
          <p:nvPr/>
        </p:nvSpPr>
        <p:spPr>
          <a:xfrm>
            <a:off x="365760" y="4023360"/>
            <a:ext cx="84124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i="1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graph compounds. After year 1, switching means starting over from zero receipts.</a:t>
            </a:r>
            <a:endParaRPr lang="en-US" sz="1300" dirty="0"/>
          </a:p>
        </p:txBody>
      </p:sp>
      <p:sp>
        <p:nvSpPr>
          <p:cNvPr id="20" name="Text 18"/>
          <p:cNvSpPr/>
          <p:nvPr/>
        </p:nvSpPr>
        <p:spPr>
          <a:xfrm>
            <a:off x="365760" y="4389120"/>
            <a:ext cx="84124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i="1" dirty="0">
                <a:solidFill>
                  <a:srgbClr val="0B0F1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After year 3, replication isn't an engineering problem — it's a calendar problem.</a:t>
            </a:r>
            <a:endParaRPr lang="en-US" sz="1600" dirty="0"/>
          </a:p>
        </p:txBody>
      </p:sp>
      <p:sp>
        <p:nvSpPr>
          <p:cNvPr id="21" name="Shape 19"/>
          <p:cNvSpPr/>
          <p:nvPr/>
        </p:nvSpPr>
        <p:spPr>
          <a:xfrm>
            <a:off x="365760" y="4846320"/>
            <a:ext cx="8412480" cy="0"/>
          </a:xfrm>
          <a:prstGeom prst="line">
            <a:avLst/>
          </a:prstGeom>
          <a:noFill/>
          <a:ln w="6350">
            <a:solidFill>
              <a:srgbClr val="E4E3DD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365760" y="4901184"/>
            <a:ext cx="8412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B7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Rōvn   ·   pre-launch   ·   HIPAA-aligned   ·   BAA available</a:t>
            </a:r>
            <a:endParaRPr lang="en-US" sz="9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AFA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274320"/>
            <a:ext cx="1097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Rōvn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365760" y="777240"/>
            <a:ext cx="8229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150" kern="0" dirty="0">
                <a:solidFill>
                  <a:srgbClr val="6B7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BUSINESS MODEL</a:t>
            </a:r>
            <a:endParaRPr lang="en-US" sz="1100" dirty="0"/>
          </a:p>
        </p:txBody>
      </p:sp>
      <p:sp>
        <p:nvSpPr>
          <p:cNvPr id="4" name="Text 2"/>
          <p:cNvSpPr/>
          <p:nvPr/>
        </p:nvSpPr>
        <p:spPr>
          <a:xfrm>
            <a:off x="365760" y="1051560"/>
            <a:ext cx="841248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dirty="0">
                <a:solidFill>
                  <a:srgbClr val="0B0F1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Facilities pay. Workers stay free. No placement fees, ever.</a:t>
            </a:r>
            <a:endParaRPr lang="en-US" sz="3000" dirty="0"/>
          </a:p>
        </p:txBody>
      </p:sp>
      <p:sp>
        <p:nvSpPr>
          <p:cNvPr id="5" name="Text 3"/>
          <p:cNvSpPr/>
          <p:nvPr/>
        </p:nvSpPr>
        <p:spPr>
          <a:xfrm>
            <a:off x="365760" y="1920240"/>
            <a:ext cx="23774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 Design Partners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2834640" y="1920240"/>
            <a:ext cx="14630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E8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$0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4389120" y="1920240"/>
            <a:ext cx="43891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Structured commitments  ·  shape the operator  ·  Phase 1 only</a:t>
            </a:r>
            <a:endParaRPr lang="en-US" sz="1200" dirty="0"/>
          </a:p>
        </p:txBody>
      </p:sp>
      <p:sp>
        <p:nvSpPr>
          <p:cNvPr id="8" name="Shape 6"/>
          <p:cNvSpPr/>
          <p:nvPr/>
        </p:nvSpPr>
        <p:spPr>
          <a:xfrm>
            <a:off x="365760" y="2377440"/>
            <a:ext cx="8412480" cy="0"/>
          </a:xfrm>
          <a:prstGeom prst="line">
            <a:avLst/>
          </a:prstGeom>
          <a:noFill/>
          <a:ln w="6350">
            <a:solidFill>
              <a:srgbClr val="E4E3DD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365760" y="2450592"/>
            <a:ext cx="23774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90-day Paid Pilot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2834640" y="2450592"/>
            <a:ext cx="14630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E8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$12,000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4389120" y="2450592"/>
            <a:ext cx="43891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 unit  ·  six readiness questions on real data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365760" y="2907792"/>
            <a:ext cx="8412480" cy="0"/>
          </a:xfrm>
          <a:prstGeom prst="line">
            <a:avLst/>
          </a:prstGeom>
          <a:noFill/>
          <a:ln w="6350">
            <a:solidFill>
              <a:srgbClr val="E4E3DD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365760" y="2980944"/>
            <a:ext cx="23774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Core Operator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2834640" y="2980944"/>
            <a:ext cx="14630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E8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$10K / month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4389120" y="2980944"/>
            <a:ext cx="43891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Single facility  ·  readiness + operator depth + audit packets</a:t>
            </a:r>
            <a:endParaRPr lang="en-US" sz="1200" dirty="0"/>
          </a:p>
        </p:txBody>
      </p:sp>
      <p:sp>
        <p:nvSpPr>
          <p:cNvPr id="16" name="Shape 14"/>
          <p:cNvSpPr/>
          <p:nvPr/>
        </p:nvSpPr>
        <p:spPr>
          <a:xfrm>
            <a:off x="365760" y="3438144"/>
            <a:ext cx="8412480" cy="0"/>
          </a:xfrm>
          <a:prstGeom prst="line">
            <a:avLst/>
          </a:prstGeom>
          <a:noFill/>
          <a:ln w="6350">
            <a:solidFill>
              <a:srgbClr val="E4E3DD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365760" y="3511296"/>
            <a:ext cx="23774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Advanced Operator</a:t>
            </a:r>
            <a:endParaRPr lang="en-US" sz="1400" dirty="0"/>
          </a:p>
        </p:txBody>
      </p:sp>
      <p:sp>
        <p:nvSpPr>
          <p:cNvPr id="18" name="Text 16"/>
          <p:cNvSpPr/>
          <p:nvPr/>
        </p:nvSpPr>
        <p:spPr>
          <a:xfrm>
            <a:off x="2834640" y="3511296"/>
            <a:ext cx="14630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E8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$20K / month</a:t>
            </a:r>
            <a:endParaRPr lang="en-US" sz="1300" dirty="0"/>
          </a:p>
        </p:txBody>
      </p:sp>
      <p:sp>
        <p:nvSpPr>
          <p:cNvPr id="19" name="Text 17"/>
          <p:cNvSpPr/>
          <p:nvPr/>
        </p:nvSpPr>
        <p:spPr>
          <a:xfrm>
            <a:off x="4389120" y="3511296"/>
            <a:ext cx="43891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Multi-site  ·  payer readiness  ·  committee prep  ·  workflow automation</a:t>
            </a:r>
            <a:endParaRPr lang="en-US" sz="1200" dirty="0"/>
          </a:p>
        </p:txBody>
      </p:sp>
      <p:sp>
        <p:nvSpPr>
          <p:cNvPr id="20" name="Shape 18"/>
          <p:cNvSpPr/>
          <p:nvPr/>
        </p:nvSpPr>
        <p:spPr>
          <a:xfrm>
            <a:off x="365760" y="3968496"/>
            <a:ext cx="8412480" cy="0"/>
          </a:xfrm>
          <a:prstGeom prst="line">
            <a:avLst/>
          </a:prstGeom>
          <a:noFill/>
          <a:ln w="6350">
            <a:solidFill>
              <a:srgbClr val="E4E3DD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365760" y="4041648"/>
            <a:ext cx="23774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Enterprise</a:t>
            </a:r>
            <a:endParaRPr lang="en-US" sz="1400" dirty="0"/>
          </a:p>
        </p:txBody>
      </p:sp>
      <p:sp>
        <p:nvSpPr>
          <p:cNvPr id="22" name="Text 20"/>
          <p:cNvSpPr/>
          <p:nvPr/>
        </p:nvSpPr>
        <p:spPr>
          <a:xfrm>
            <a:off x="2834640" y="4041648"/>
            <a:ext cx="14630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E8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Custom</a:t>
            </a:r>
            <a:endParaRPr lang="en-US" sz="1300" dirty="0"/>
          </a:p>
        </p:txBody>
      </p:sp>
      <p:sp>
        <p:nvSpPr>
          <p:cNvPr id="23" name="Text 21"/>
          <p:cNvSpPr/>
          <p:nvPr/>
        </p:nvSpPr>
        <p:spPr>
          <a:xfrm>
            <a:off x="4389120" y="4041648"/>
            <a:ext cx="43891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Health system  ·  governance  ·  dedicated success</a:t>
            </a:r>
            <a:endParaRPr lang="en-US" sz="1200" dirty="0"/>
          </a:p>
        </p:txBody>
      </p:sp>
      <p:sp>
        <p:nvSpPr>
          <p:cNvPr id="24" name="Shape 22"/>
          <p:cNvSpPr/>
          <p:nvPr/>
        </p:nvSpPr>
        <p:spPr>
          <a:xfrm>
            <a:off x="365760" y="4498848"/>
            <a:ext cx="8412480" cy="0"/>
          </a:xfrm>
          <a:prstGeom prst="line">
            <a:avLst/>
          </a:prstGeom>
          <a:noFill/>
          <a:ln w="6350">
            <a:solidFill>
              <a:srgbClr val="E4E3DD"/>
            </a:solidFill>
            <a:prstDash val="solid"/>
          </a:ln>
        </p:spPr>
      </p:sp>
      <p:sp>
        <p:nvSpPr>
          <p:cNvPr id="25" name="Shape 23"/>
          <p:cNvSpPr/>
          <p:nvPr/>
        </p:nvSpPr>
        <p:spPr>
          <a:xfrm>
            <a:off x="365760" y="4846320"/>
            <a:ext cx="8412480" cy="0"/>
          </a:xfrm>
          <a:prstGeom prst="line">
            <a:avLst/>
          </a:prstGeom>
          <a:noFill/>
          <a:ln w="6350">
            <a:solidFill>
              <a:srgbClr val="E4E3DD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365760" y="4901184"/>
            <a:ext cx="8412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B7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Rōvn   ·   pre-launch   ·   HIPAA-aligned   ·   BAA available</a:t>
            </a:r>
            <a:endParaRPr lang="en-US" sz="9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AFA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274320"/>
            <a:ext cx="1097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Rōvn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365760" y="777240"/>
            <a:ext cx="8229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150" kern="0" dirty="0">
                <a:solidFill>
                  <a:srgbClr val="6B7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NOW</a:t>
            </a:r>
            <a:endParaRPr lang="en-US" sz="1100" dirty="0"/>
          </a:p>
        </p:txBody>
      </p:sp>
      <p:sp>
        <p:nvSpPr>
          <p:cNvPr id="4" name="Text 2"/>
          <p:cNvSpPr/>
          <p:nvPr/>
        </p:nvSpPr>
        <p:spPr>
          <a:xfrm>
            <a:off x="365760" y="1051560"/>
            <a:ext cx="841248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dirty="0">
                <a:solidFill>
                  <a:srgbClr val="0B0F1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Three clocks aligned. Trust layer is the missing infrastructure.</a:t>
            </a:r>
            <a:endParaRPr lang="en-US" sz="3000" dirty="0"/>
          </a:p>
        </p:txBody>
      </p:sp>
      <p:sp>
        <p:nvSpPr>
          <p:cNvPr id="5" name="Text 3"/>
          <p:cNvSpPr/>
          <p:nvPr/>
        </p:nvSpPr>
        <p:spPr>
          <a:xfrm>
            <a:off x="365760" y="1783080"/>
            <a:ext cx="841248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spc="150" kern="0" dirty="0">
                <a:solidFill>
                  <a:srgbClr val="0E8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capability</a:t>
            </a:r>
            <a:endParaRPr lang="en-US" sz="1050" dirty="0"/>
          </a:p>
        </p:txBody>
      </p:sp>
      <p:sp>
        <p:nvSpPr>
          <p:cNvPr id="6" name="Text 4"/>
          <p:cNvSpPr/>
          <p:nvPr/>
        </p:nvSpPr>
        <p:spPr>
          <a:xfrm>
            <a:off x="365760" y="2002536"/>
            <a:ext cx="84124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0B0F1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Inference cost collapsed. Operator-grade automation is now economic for mid-market facilities.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365760" y="2322576"/>
            <a:ext cx="84124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A8ADB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Epoch AI · inference price trends</a:t>
            </a:r>
            <a:endParaRPr lang="en-US" sz="900" dirty="0"/>
          </a:p>
        </p:txBody>
      </p:sp>
      <p:sp>
        <p:nvSpPr>
          <p:cNvPr id="8" name="Text 6"/>
          <p:cNvSpPr/>
          <p:nvPr/>
        </p:nvSpPr>
        <p:spPr>
          <a:xfrm>
            <a:off x="365760" y="2496312"/>
            <a:ext cx="841248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spc="150" kern="0" dirty="0">
                <a:solidFill>
                  <a:srgbClr val="0E8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Regulatory pressure</a:t>
            </a:r>
            <a:endParaRPr lang="en-US" sz="1050" dirty="0"/>
          </a:p>
        </p:txBody>
      </p:sp>
      <p:sp>
        <p:nvSpPr>
          <p:cNvPr id="9" name="Text 7"/>
          <p:cNvSpPr/>
          <p:nvPr/>
        </p:nvSpPr>
        <p:spPr>
          <a:xfrm>
            <a:off x="365760" y="2715768"/>
            <a:ext cx="84124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0B0F1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NCQA tightened credentialing in 2025. Monthly source monitoring is now expected.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365760" y="3035808"/>
            <a:ext cx="84124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A8ADB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NCQA Credentialing Standards 2025</a:t>
            </a:r>
            <a:endParaRPr lang="en-US" sz="900" dirty="0"/>
          </a:p>
        </p:txBody>
      </p:sp>
      <p:sp>
        <p:nvSpPr>
          <p:cNvPr id="11" name="Text 9"/>
          <p:cNvSpPr/>
          <p:nvPr/>
        </p:nvSpPr>
        <p:spPr>
          <a:xfrm>
            <a:off x="365760" y="3209544"/>
            <a:ext cx="841248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spc="150" kern="0" dirty="0">
                <a:solidFill>
                  <a:srgbClr val="0E8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Workforce demand</a:t>
            </a:r>
            <a:endParaRPr lang="en-US" sz="1050" dirty="0"/>
          </a:p>
        </p:txBody>
      </p:sp>
      <p:sp>
        <p:nvSpPr>
          <p:cNvPr id="12" name="Text 10"/>
          <p:cNvSpPr/>
          <p:nvPr/>
        </p:nvSpPr>
        <p:spPr>
          <a:xfrm>
            <a:off x="365760" y="3429000"/>
            <a:ext cx="84124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0B0F1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189,100 RN openings projected per year through 2034. Manual credentialing cannot keep up.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365760" y="3749040"/>
            <a:ext cx="84124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A8ADB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BLS Occupational Outlook Handbook</a:t>
            </a:r>
            <a:endParaRPr lang="en-US" sz="900" dirty="0"/>
          </a:p>
        </p:txBody>
      </p:sp>
      <p:sp>
        <p:nvSpPr>
          <p:cNvPr id="14" name="Text 12"/>
          <p:cNvSpPr/>
          <p:nvPr/>
        </p:nvSpPr>
        <p:spPr>
          <a:xfrm>
            <a:off x="365760" y="3922776"/>
            <a:ext cx="841248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spc="150" kern="0" dirty="0">
                <a:solidFill>
                  <a:srgbClr val="0E8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Implementation architecture</a:t>
            </a:r>
            <a:endParaRPr lang="en-US" sz="1050" dirty="0"/>
          </a:p>
        </p:txBody>
      </p:sp>
      <p:sp>
        <p:nvSpPr>
          <p:cNvPr id="15" name="Text 13"/>
          <p:cNvSpPr/>
          <p:nvPr/>
        </p:nvSpPr>
        <p:spPr>
          <a:xfrm>
            <a:off x="365760" y="4142232"/>
            <a:ext cx="84124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0B0F1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Healthcare buyers stopped buying AI demos. They buy implementation — the part that survives the messy middle between vendor pitch and daily use.</a:t>
            </a:r>
            <a:endParaRPr lang="en-US" sz="1400" dirty="0"/>
          </a:p>
        </p:txBody>
      </p:sp>
      <p:sp>
        <p:nvSpPr>
          <p:cNvPr id="16" name="Text 14"/>
          <p:cNvSpPr/>
          <p:nvPr/>
        </p:nvSpPr>
        <p:spPr>
          <a:xfrm>
            <a:off x="365760" y="4462272"/>
            <a:ext cx="84124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A8ADB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Direct operator interviews · 2026 procurement signal</a:t>
            </a:r>
            <a:endParaRPr lang="en-US" sz="900" dirty="0"/>
          </a:p>
        </p:txBody>
      </p:sp>
      <p:sp>
        <p:nvSpPr>
          <p:cNvPr id="17" name="Shape 15"/>
          <p:cNvSpPr/>
          <p:nvPr/>
        </p:nvSpPr>
        <p:spPr>
          <a:xfrm>
            <a:off x="365760" y="4846320"/>
            <a:ext cx="8412480" cy="0"/>
          </a:xfrm>
          <a:prstGeom prst="line">
            <a:avLst/>
          </a:prstGeom>
          <a:noFill/>
          <a:ln w="6350">
            <a:solidFill>
              <a:srgbClr val="E4E3DD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365760" y="4901184"/>
            <a:ext cx="8412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B7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Rōvn   ·   pre-launch   ·   HIPAA-aligned   ·   BAA available</a:t>
            </a:r>
            <a:endParaRPr lang="en-US" sz="9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AFA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274320"/>
            <a:ext cx="1097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Rōvn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365760" y="777240"/>
            <a:ext cx="8229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150" kern="0" dirty="0">
                <a:solidFill>
                  <a:srgbClr val="6B7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MOAT   ·   COMPOUNDING EVIDENCE GRAPH</a:t>
            </a:r>
            <a:endParaRPr lang="en-US" sz="1100" dirty="0"/>
          </a:p>
        </p:txBody>
      </p:sp>
      <p:sp>
        <p:nvSpPr>
          <p:cNvPr id="4" name="Text 2"/>
          <p:cNvSpPr/>
          <p:nvPr/>
        </p:nvSpPr>
        <p:spPr>
          <a:xfrm>
            <a:off x="365760" y="1051560"/>
            <a:ext cx="841248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dirty="0">
                <a:solidFill>
                  <a:srgbClr val="0B0F1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Six layers compound across every worker, facility, and year.</a:t>
            </a:r>
            <a:endParaRPr lang="en-US" sz="3000" dirty="0"/>
          </a:p>
        </p:txBody>
      </p:sp>
      <p:sp>
        <p:nvSpPr>
          <p:cNvPr id="5" name="Text 3"/>
          <p:cNvSpPr/>
          <p:nvPr/>
        </p:nvSpPr>
        <p:spPr>
          <a:xfrm>
            <a:off x="365760" y="1920240"/>
            <a:ext cx="5029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01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960120" y="1920240"/>
            <a:ext cx="356616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0B0F1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Source receipts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960120" y="2249424"/>
            <a:ext cx="35661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Primary-source proof on every claim.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4663440" y="1920240"/>
            <a:ext cx="5029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02</a:t>
            </a:r>
            <a:endParaRPr lang="en-US" sz="2200" dirty="0"/>
          </a:p>
        </p:txBody>
      </p:sp>
      <p:sp>
        <p:nvSpPr>
          <p:cNvPr id="9" name="Text 7"/>
          <p:cNvSpPr/>
          <p:nvPr/>
        </p:nvSpPr>
        <p:spPr>
          <a:xfrm>
            <a:off x="5257800" y="1920240"/>
            <a:ext cx="356616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0B0F1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Freshness clocks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5257800" y="2249424"/>
            <a:ext cx="35661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credential surveyor-defensible.</a:t>
            </a:r>
            <a:endParaRPr lang="en-US" sz="1200" dirty="0"/>
          </a:p>
        </p:txBody>
      </p:sp>
      <p:sp>
        <p:nvSpPr>
          <p:cNvPr id="11" name="Text 9"/>
          <p:cNvSpPr/>
          <p:nvPr/>
        </p:nvSpPr>
        <p:spPr>
          <a:xfrm>
            <a:off x="365760" y="2788920"/>
            <a:ext cx="5029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03</a:t>
            </a:r>
            <a:endParaRPr lang="en-US" sz="2200" dirty="0"/>
          </a:p>
        </p:txBody>
      </p:sp>
      <p:sp>
        <p:nvSpPr>
          <p:cNvPr id="12" name="Text 10"/>
          <p:cNvSpPr/>
          <p:nvPr/>
        </p:nvSpPr>
        <p:spPr>
          <a:xfrm>
            <a:off x="960120" y="2788920"/>
            <a:ext cx="356616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0B0F1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Named decisions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960120" y="3118104"/>
            <a:ext cx="35661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regulated call logged + signed.</a:t>
            </a:r>
            <a:endParaRPr lang="en-US" sz="1200" dirty="0"/>
          </a:p>
        </p:txBody>
      </p:sp>
      <p:sp>
        <p:nvSpPr>
          <p:cNvPr id="14" name="Text 12"/>
          <p:cNvSpPr/>
          <p:nvPr/>
        </p:nvSpPr>
        <p:spPr>
          <a:xfrm>
            <a:off x="4663440" y="2788920"/>
            <a:ext cx="5029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04</a:t>
            </a:r>
            <a:endParaRPr lang="en-US" sz="2200" dirty="0"/>
          </a:p>
        </p:txBody>
      </p:sp>
      <p:sp>
        <p:nvSpPr>
          <p:cNvPr id="15" name="Text 13"/>
          <p:cNvSpPr/>
          <p:nvPr/>
        </p:nvSpPr>
        <p:spPr>
          <a:xfrm>
            <a:off x="5257800" y="2788920"/>
            <a:ext cx="356616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0B0F1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Workflow history</a:t>
            </a:r>
            <a:endParaRPr lang="en-US" sz="1600" dirty="0"/>
          </a:p>
        </p:txBody>
      </p:sp>
      <p:sp>
        <p:nvSpPr>
          <p:cNvPr id="16" name="Text 14"/>
          <p:cNvSpPr/>
          <p:nvPr/>
        </p:nvSpPr>
        <p:spPr>
          <a:xfrm>
            <a:off x="5257800" y="3118104"/>
            <a:ext cx="35661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Institutional memory, timestamped.</a:t>
            </a:r>
            <a:endParaRPr lang="en-US" sz="1200" dirty="0"/>
          </a:p>
        </p:txBody>
      </p:sp>
      <p:sp>
        <p:nvSpPr>
          <p:cNvPr id="17" name="Text 15"/>
          <p:cNvSpPr/>
          <p:nvPr/>
        </p:nvSpPr>
        <p:spPr>
          <a:xfrm>
            <a:off x="365760" y="3657600"/>
            <a:ext cx="5029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05</a:t>
            </a:r>
            <a:endParaRPr lang="en-US" sz="2200" dirty="0"/>
          </a:p>
        </p:txBody>
      </p:sp>
      <p:sp>
        <p:nvSpPr>
          <p:cNvPr id="18" name="Text 16"/>
          <p:cNvSpPr/>
          <p:nvPr/>
        </p:nvSpPr>
        <p:spPr>
          <a:xfrm>
            <a:off x="960120" y="3657600"/>
            <a:ext cx="356616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0B0F1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Worker Passport</a:t>
            </a:r>
            <a:endParaRPr lang="en-US" sz="1600" dirty="0"/>
          </a:p>
        </p:txBody>
      </p:sp>
      <p:sp>
        <p:nvSpPr>
          <p:cNvPr id="19" name="Text 17"/>
          <p:cNvSpPr/>
          <p:nvPr/>
        </p:nvSpPr>
        <p:spPr>
          <a:xfrm>
            <a:off x="960120" y="3986784"/>
            <a:ext cx="35661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Worker-owned, reusable evidence.</a:t>
            </a:r>
            <a:endParaRPr lang="en-US" sz="1200" dirty="0"/>
          </a:p>
        </p:txBody>
      </p:sp>
      <p:sp>
        <p:nvSpPr>
          <p:cNvPr id="20" name="Text 18"/>
          <p:cNvSpPr/>
          <p:nvPr/>
        </p:nvSpPr>
        <p:spPr>
          <a:xfrm>
            <a:off x="4663440" y="3657600"/>
            <a:ext cx="5029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06</a:t>
            </a:r>
            <a:endParaRPr lang="en-US" sz="2200" dirty="0"/>
          </a:p>
        </p:txBody>
      </p:sp>
      <p:sp>
        <p:nvSpPr>
          <p:cNvPr id="21" name="Text 19"/>
          <p:cNvSpPr/>
          <p:nvPr/>
        </p:nvSpPr>
        <p:spPr>
          <a:xfrm>
            <a:off x="5257800" y="3657600"/>
            <a:ext cx="356616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0B0F1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Operating depth</a:t>
            </a:r>
            <a:endParaRPr lang="en-US" sz="1600" dirty="0"/>
          </a:p>
        </p:txBody>
      </p:sp>
      <p:sp>
        <p:nvSpPr>
          <p:cNvPr id="22" name="Text 20"/>
          <p:cNvSpPr/>
          <p:nvPr/>
        </p:nvSpPr>
        <p:spPr>
          <a:xfrm>
            <a:off x="5257800" y="3986784"/>
            <a:ext cx="35661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Per-facility integrations compound.</a:t>
            </a:r>
            <a:endParaRPr lang="en-US" sz="1200" dirty="0"/>
          </a:p>
        </p:txBody>
      </p:sp>
      <p:sp>
        <p:nvSpPr>
          <p:cNvPr id="23" name="Text 21"/>
          <p:cNvSpPr/>
          <p:nvPr/>
        </p:nvSpPr>
        <p:spPr>
          <a:xfrm>
            <a:off x="365760" y="4572000"/>
            <a:ext cx="8412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i="1" dirty="0">
                <a:solidFill>
                  <a:srgbClr val="6B7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competitor cannot retroactively manufacture this chain. It can only be earned in production over time.</a:t>
            </a:r>
            <a:endParaRPr lang="en-US" sz="1100" dirty="0"/>
          </a:p>
        </p:txBody>
      </p:sp>
      <p:sp>
        <p:nvSpPr>
          <p:cNvPr id="24" name="Shape 22"/>
          <p:cNvSpPr/>
          <p:nvPr/>
        </p:nvSpPr>
        <p:spPr>
          <a:xfrm>
            <a:off x="365760" y="4846320"/>
            <a:ext cx="8412480" cy="0"/>
          </a:xfrm>
          <a:prstGeom prst="line">
            <a:avLst/>
          </a:prstGeom>
          <a:noFill/>
          <a:ln w="6350">
            <a:solidFill>
              <a:srgbClr val="E4E3DD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365760" y="4901184"/>
            <a:ext cx="8412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B7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Rōvn   ·   pre-launch   ·   HIPAA-aligned   ·   BAA available</a:t>
            </a:r>
            <a:endParaRPr lang="en-US" sz="9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0B0F1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365760"/>
            <a:ext cx="1097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dirty="0">
                <a:solidFill>
                  <a:srgbClr val="FAFAF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Rōvn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365760" y="777240"/>
            <a:ext cx="8229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150" kern="0" dirty="0">
                <a:solidFill>
                  <a:srgbClr val="A8ADB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TEAM   ·   RAISE</a:t>
            </a:r>
            <a:endParaRPr lang="en-US" sz="1100" dirty="0"/>
          </a:p>
        </p:txBody>
      </p:sp>
      <p:sp>
        <p:nvSpPr>
          <p:cNvPr id="4" name="Text 2"/>
          <p:cNvSpPr/>
          <p:nvPr/>
        </p:nvSpPr>
        <p:spPr>
          <a:xfrm>
            <a:off x="365760" y="1051560"/>
            <a:ext cx="84124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dirty="0">
                <a:solidFill>
                  <a:srgbClr val="FAFAF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Founder-led. $2.25M on $15M post-money SAFE.</a:t>
            </a:r>
            <a:endParaRPr lang="en-US" sz="2800" dirty="0"/>
          </a:p>
        </p:txBody>
      </p:sp>
      <p:sp>
        <p:nvSpPr>
          <p:cNvPr id="5" name="Text 3"/>
          <p:cNvSpPr/>
          <p:nvPr/>
        </p:nvSpPr>
        <p:spPr>
          <a:xfrm>
            <a:off x="365760" y="1783080"/>
            <a:ext cx="40233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150" kern="0" dirty="0">
                <a:solidFill>
                  <a:srgbClr val="A8ADB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TEAM</a:t>
            </a:r>
            <a:endParaRPr lang="en-US" sz="1100" dirty="0"/>
          </a:p>
        </p:txBody>
      </p:sp>
      <p:pic>
        <p:nvPicPr>
          <p:cNvPr id="6" name="Image 0" descr="C:/Users/gm4pr/Rovn/RAISE_PACKAGE_2026-05-14/03_deck/assets/team/giles.jp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760" y="2103120"/>
            <a:ext cx="457200" cy="457200"/>
          </a:xfrm>
          <a:prstGeom prst="ellipse">
            <a:avLst/>
          </a:prstGeom>
        </p:spPr>
      </p:pic>
      <p:sp>
        <p:nvSpPr>
          <p:cNvPr id="7" name="Text 4"/>
          <p:cNvSpPr/>
          <p:nvPr/>
        </p:nvSpPr>
        <p:spPr>
          <a:xfrm>
            <a:off x="960120" y="2121408"/>
            <a:ext cx="34290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AFA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Giles-Evan Mboumi</a:t>
            </a:r>
            <a:endParaRPr lang="en-US" sz="1400" dirty="0"/>
          </a:p>
        </p:txBody>
      </p:sp>
      <p:sp>
        <p:nvSpPr>
          <p:cNvPr id="8" name="Text 5"/>
          <p:cNvSpPr/>
          <p:nvPr/>
        </p:nvSpPr>
        <p:spPr>
          <a:xfrm>
            <a:off x="960120" y="2377440"/>
            <a:ext cx="3429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spc="100" kern="0" dirty="0">
                <a:solidFill>
                  <a:srgbClr val="A8ADB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Founder · CEO</a:t>
            </a:r>
            <a:endParaRPr lang="en-US" sz="1100" dirty="0"/>
          </a:p>
        </p:txBody>
      </p:sp>
      <p:pic>
        <p:nvPicPr>
          <p:cNvPr id="9" name="Image 1" descr="C:/Users/gm4pr/Rovn/RAISE_PACKAGE_2026-05-14/03_deck/assets/team/christian.jp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" y="2651760"/>
            <a:ext cx="457200" cy="457200"/>
          </a:xfrm>
          <a:prstGeom prst="ellipse">
            <a:avLst/>
          </a:prstGeom>
        </p:spPr>
      </p:pic>
      <p:sp>
        <p:nvSpPr>
          <p:cNvPr id="10" name="Text 6"/>
          <p:cNvSpPr/>
          <p:nvPr/>
        </p:nvSpPr>
        <p:spPr>
          <a:xfrm>
            <a:off x="960120" y="2670048"/>
            <a:ext cx="34290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AFA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Christian Montgomery</a:t>
            </a:r>
            <a:endParaRPr lang="en-US" sz="1400" dirty="0"/>
          </a:p>
        </p:txBody>
      </p:sp>
      <p:sp>
        <p:nvSpPr>
          <p:cNvPr id="11" name="Text 7"/>
          <p:cNvSpPr/>
          <p:nvPr/>
        </p:nvSpPr>
        <p:spPr>
          <a:xfrm>
            <a:off x="960120" y="2926080"/>
            <a:ext cx="3429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spc="100" kern="0" dirty="0">
                <a:solidFill>
                  <a:srgbClr val="A8ADB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Co-founder · CTO</a:t>
            </a:r>
            <a:endParaRPr lang="en-US" sz="1100" dirty="0"/>
          </a:p>
        </p:txBody>
      </p:sp>
      <p:pic>
        <p:nvPicPr>
          <p:cNvPr id="12" name="Image 2" descr="C:/Users/gm4pr/Rovn/RAISE_PACKAGE_2026-05-14/03_deck/assets/team/doutche.jp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" y="3200400"/>
            <a:ext cx="457200" cy="457200"/>
          </a:xfrm>
          <a:prstGeom prst="ellipse">
            <a:avLst/>
          </a:prstGeom>
        </p:spPr>
      </p:pic>
      <p:sp>
        <p:nvSpPr>
          <p:cNvPr id="13" name="Text 8"/>
          <p:cNvSpPr/>
          <p:nvPr/>
        </p:nvSpPr>
        <p:spPr>
          <a:xfrm>
            <a:off x="960120" y="3218688"/>
            <a:ext cx="34290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AFA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Doutche Mpindu</a:t>
            </a:r>
            <a:endParaRPr lang="en-US" sz="1400" dirty="0"/>
          </a:p>
        </p:txBody>
      </p:sp>
      <p:sp>
        <p:nvSpPr>
          <p:cNvPr id="14" name="Text 9"/>
          <p:cNvSpPr/>
          <p:nvPr/>
        </p:nvSpPr>
        <p:spPr>
          <a:xfrm>
            <a:off x="960120" y="3474720"/>
            <a:ext cx="3429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spc="100" kern="0" dirty="0">
                <a:solidFill>
                  <a:srgbClr val="A8ADB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Co-founder · CPO</a:t>
            </a:r>
            <a:endParaRPr lang="en-US" sz="1100" dirty="0"/>
          </a:p>
        </p:txBody>
      </p:sp>
      <p:sp>
        <p:nvSpPr>
          <p:cNvPr id="15" name="Shape 10"/>
          <p:cNvSpPr/>
          <p:nvPr/>
        </p:nvSpPr>
        <p:spPr>
          <a:xfrm>
            <a:off x="365760" y="3749040"/>
            <a:ext cx="457200" cy="457200"/>
          </a:xfrm>
          <a:prstGeom prst="ellipse">
            <a:avLst/>
          </a:prstGeom>
          <a:solidFill>
            <a:srgbClr val="0E8A8A"/>
          </a:solidFill>
          <a:ln w="9525">
            <a:solidFill>
              <a:srgbClr val="0A6B6B"/>
            </a:solidFill>
            <a:prstDash val="solid"/>
          </a:ln>
        </p:spPr>
      </p:sp>
      <p:sp>
        <p:nvSpPr>
          <p:cNvPr id="16" name="Text 11"/>
          <p:cNvSpPr/>
          <p:nvPr/>
        </p:nvSpPr>
        <p:spPr>
          <a:xfrm>
            <a:off x="365760" y="3749040"/>
            <a:ext cx="457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AFAF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DKM</a:t>
            </a:r>
            <a:endParaRPr lang="en-US" sz="1600" dirty="0"/>
          </a:p>
        </p:txBody>
      </p:sp>
      <p:sp>
        <p:nvSpPr>
          <p:cNvPr id="17" name="Text 12"/>
          <p:cNvSpPr/>
          <p:nvPr/>
        </p:nvSpPr>
        <p:spPr>
          <a:xfrm>
            <a:off x="960120" y="3767328"/>
            <a:ext cx="34290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AFA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Dr. Danielle K. Miller, DNP RN</a:t>
            </a:r>
            <a:endParaRPr lang="en-US" sz="1400" dirty="0"/>
          </a:p>
        </p:txBody>
      </p:sp>
      <p:sp>
        <p:nvSpPr>
          <p:cNvPr id="18" name="Text 13"/>
          <p:cNvSpPr/>
          <p:nvPr/>
        </p:nvSpPr>
        <p:spPr>
          <a:xfrm>
            <a:off x="960120" y="4023360"/>
            <a:ext cx="3429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spc="100" kern="0" dirty="0">
                <a:solidFill>
                  <a:srgbClr val="A8ADB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Clinical Workforce Advisor</a:t>
            </a:r>
            <a:endParaRPr lang="en-US" sz="1100" dirty="0"/>
          </a:p>
        </p:txBody>
      </p:sp>
      <p:sp>
        <p:nvSpPr>
          <p:cNvPr id="19" name="Text 14"/>
          <p:cNvSpPr/>
          <p:nvPr/>
        </p:nvSpPr>
        <p:spPr>
          <a:xfrm>
            <a:off x="4754880" y="1783080"/>
            <a:ext cx="40233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150" kern="0" dirty="0">
                <a:solidFill>
                  <a:srgbClr val="A8ADB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USE OF FUNDS</a:t>
            </a:r>
            <a:endParaRPr lang="en-US" sz="1100" dirty="0"/>
          </a:p>
        </p:txBody>
      </p:sp>
      <p:sp>
        <p:nvSpPr>
          <p:cNvPr id="20" name="Text 15"/>
          <p:cNvSpPr/>
          <p:nvPr/>
        </p:nvSpPr>
        <p:spPr>
          <a:xfrm>
            <a:off x="4754880" y="2103120"/>
            <a:ext cx="731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E8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42%</a:t>
            </a:r>
            <a:endParaRPr lang="en-US" sz="1300" dirty="0"/>
          </a:p>
        </p:txBody>
      </p:sp>
      <p:sp>
        <p:nvSpPr>
          <p:cNvPr id="21" name="Text 16"/>
          <p:cNvSpPr/>
          <p:nvPr/>
        </p:nvSpPr>
        <p:spPr>
          <a:xfrm>
            <a:off x="5486400" y="2121408"/>
            <a:ext cx="32918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FAFA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Engineering</a:t>
            </a:r>
            <a:endParaRPr lang="en-US" sz="1200" dirty="0"/>
          </a:p>
        </p:txBody>
      </p:sp>
      <p:sp>
        <p:nvSpPr>
          <p:cNvPr id="22" name="Text 17"/>
          <p:cNvSpPr/>
          <p:nvPr/>
        </p:nvSpPr>
        <p:spPr>
          <a:xfrm>
            <a:off x="4754880" y="2432304"/>
            <a:ext cx="731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E8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18%</a:t>
            </a:r>
            <a:endParaRPr lang="en-US" sz="1300" dirty="0"/>
          </a:p>
        </p:txBody>
      </p:sp>
      <p:sp>
        <p:nvSpPr>
          <p:cNvPr id="23" name="Text 18"/>
          <p:cNvSpPr/>
          <p:nvPr/>
        </p:nvSpPr>
        <p:spPr>
          <a:xfrm>
            <a:off x="5486400" y="2450592"/>
            <a:ext cx="32918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FAFA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GTM</a:t>
            </a:r>
            <a:endParaRPr lang="en-US" sz="1200" dirty="0"/>
          </a:p>
        </p:txBody>
      </p:sp>
      <p:sp>
        <p:nvSpPr>
          <p:cNvPr id="24" name="Text 19"/>
          <p:cNvSpPr/>
          <p:nvPr/>
        </p:nvSpPr>
        <p:spPr>
          <a:xfrm>
            <a:off x="4754880" y="2761488"/>
            <a:ext cx="731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E8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12%</a:t>
            </a:r>
            <a:endParaRPr lang="en-US" sz="1300" dirty="0"/>
          </a:p>
        </p:txBody>
      </p:sp>
      <p:sp>
        <p:nvSpPr>
          <p:cNvPr id="25" name="Text 20"/>
          <p:cNvSpPr/>
          <p:nvPr/>
        </p:nvSpPr>
        <p:spPr>
          <a:xfrm>
            <a:off x="5486400" y="2779776"/>
            <a:ext cx="32918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FAFA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Sources + Infra</a:t>
            </a:r>
            <a:endParaRPr lang="en-US" sz="1200" dirty="0"/>
          </a:p>
        </p:txBody>
      </p:sp>
      <p:sp>
        <p:nvSpPr>
          <p:cNvPr id="26" name="Text 21"/>
          <p:cNvSpPr/>
          <p:nvPr/>
        </p:nvSpPr>
        <p:spPr>
          <a:xfrm>
            <a:off x="4754880" y="3090672"/>
            <a:ext cx="731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E8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11%</a:t>
            </a:r>
            <a:endParaRPr lang="en-US" sz="1300" dirty="0"/>
          </a:p>
        </p:txBody>
      </p:sp>
      <p:sp>
        <p:nvSpPr>
          <p:cNvPr id="27" name="Text 22"/>
          <p:cNvSpPr/>
          <p:nvPr/>
        </p:nvSpPr>
        <p:spPr>
          <a:xfrm>
            <a:off x="5486400" y="3108960"/>
            <a:ext cx="32918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FAFA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Compliance</a:t>
            </a:r>
            <a:endParaRPr lang="en-US" sz="1200" dirty="0"/>
          </a:p>
        </p:txBody>
      </p:sp>
      <p:sp>
        <p:nvSpPr>
          <p:cNvPr id="28" name="Text 23"/>
          <p:cNvSpPr/>
          <p:nvPr/>
        </p:nvSpPr>
        <p:spPr>
          <a:xfrm>
            <a:off x="4754880" y="3419856"/>
            <a:ext cx="731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E8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10%</a:t>
            </a:r>
            <a:endParaRPr lang="en-US" sz="1300" dirty="0"/>
          </a:p>
        </p:txBody>
      </p:sp>
      <p:sp>
        <p:nvSpPr>
          <p:cNvPr id="29" name="Text 24"/>
          <p:cNvSpPr/>
          <p:nvPr/>
        </p:nvSpPr>
        <p:spPr>
          <a:xfrm>
            <a:off x="5486400" y="3438144"/>
            <a:ext cx="32918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FAFA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Buffer</a:t>
            </a:r>
            <a:endParaRPr lang="en-US" sz="1200" dirty="0"/>
          </a:p>
        </p:txBody>
      </p:sp>
      <p:sp>
        <p:nvSpPr>
          <p:cNvPr id="30" name="Text 25"/>
          <p:cNvSpPr/>
          <p:nvPr/>
        </p:nvSpPr>
        <p:spPr>
          <a:xfrm>
            <a:off x="4754880" y="3749040"/>
            <a:ext cx="731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E8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7%</a:t>
            </a:r>
            <a:endParaRPr lang="en-US" sz="1300" dirty="0"/>
          </a:p>
        </p:txBody>
      </p:sp>
      <p:sp>
        <p:nvSpPr>
          <p:cNvPr id="31" name="Text 26"/>
          <p:cNvSpPr/>
          <p:nvPr/>
        </p:nvSpPr>
        <p:spPr>
          <a:xfrm>
            <a:off x="5486400" y="3767328"/>
            <a:ext cx="32918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FAFA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Advisors + Legal</a:t>
            </a:r>
            <a:endParaRPr lang="en-US" sz="1200" dirty="0"/>
          </a:p>
        </p:txBody>
      </p:sp>
      <p:sp>
        <p:nvSpPr>
          <p:cNvPr id="32" name="Text 27"/>
          <p:cNvSpPr/>
          <p:nvPr/>
        </p:nvSpPr>
        <p:spPr>
          <a:xfrm>
            <a:off x="365760" y="4572000"/>
            <a:ext cx="84124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i="1" dirty="0">
                <a:solidFill>
                  <a:srgbClr val="A8ADB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18-month targets:  Q3 2026 — 4 paid pilots   ·   Q1 2027 — $500K ARR   ·   Q3 2027 — $1M+ ARR + network beta</a:t>
            </a:r>
            <a:endParaRPr lang="en-US" sz="1000" dirty="0"/>
          </a:p>
        </p:txBody>
      </p:sp>
      <p:sp>
        <p:nvSpPr>
          <p:cNvPr id="33" name="Shape 28"/>
          <p:cNvSpPr/>
          <p:nvPr/>
        </p:nvSpPr>
        <p:spPr>
          <a:xfrm>
            <a:off x="365760" y="4846320"/>
            <a:ext cx="8412480" cy="0"/>
          </a:xfrm>
          <a:prstGeom prst="line">
            <a:avLst/>
          </a:prstGeom>
          <a:noFill/>
          <a:ln w="6350">
            <a:solidFill>
              <a:srgbClr val="1F2428"/>
            </a:solidFill>
            <a:prstDash val="solid"/>
          </a:ln>
        </p:spPr>
      </p:sp>
      <p:sp>
        <p:nvSpPr>
          <p:cNvPr id="34" name="Text 29"/>
          <p:cNvSpPr/>
          <p:nvPr/>
        </p:nvSpPr>
        <p:spPr>
          <a:xfrm>
            <a:off x="365760" y="4901184"/>
            <a:ext cx="8412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A8ADB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Rōvn   ·   pre-launch   ·   HIPAA-aligned   ·   BAA available</a:t>
            </a:r>
            <a:endParaRPr lang="en-US" sz="9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AFA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274320"/>
            <a:ext cx="1097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Rōvn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365760" y="777240"/>
            <a:ext cx="8229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150" kern="0" dirty="0">
                <a:solidFill>
                  <a:srgbClr val="6B7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BROKEN SYSTEM</a:t>
            </a:r>
            <a:endParaRPr lang="en-US" sz="1100" dirty="0"/>
          </a:p>
        </p:txBody>
      </p:sp>
      <p:sp>
        <p:nvSpPr>
          <p:cNvPr id="4" name="Text 2"/>
          <p:cNvSpPr/>
          <p:nvPr/>
        </p:nvSpPr>
        <p:spPr>
          <a:xfrm>
            <a:off x="365760" y="1051560"/>
            <a:ext cx="841248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dirty="0">
                <a:solidFill>
                  <a:srgbClr val="0B0F1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Workforce work is rebuilt from scratch every single time.</a:t>
            </a:r>
            <a:endParaRPr lang="en-US" sz="3000" dirty="0"/>
          </a:p>
        </p:txBody>
      </p:sp>
      <p:sp>
        <p:nvSpPr>
          <p:cNvPr id="5" name="Text 3"/>
          <p:cNvSpPr/>
          <p:nvPr/>
        </p:nvSpPr>
        <p:spPr>
          <a:xfrm>
            <a:off x="365760" y="1920240"/>
            <a:ext cx="8412480" cy="2103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600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worker, every facility, every credential, every payer file, every committee decision, every audit receipt lives in disconnected systems. When a clinician moves jobs, the same paperwork rebuilds itself. When a facility prepares for a survey, the same tracer week happens. The entire workforce stack is held together by spreadsheets, email, and six-month onboarding cycles.</a:t>
            </a: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365760" y="4114800"/>
            <a:ext cx="1280160" cy="502920"/>
          </a:xfrm>
          <a:prstGeom prst="rect">
            <a:avLst/>
          </a:prstGeom>
          <a:solidFill>
            <a:srgbClr val="F4F3EE"/>
          </a:solidFill>
          <a:ln w="6350">
            <a:solidFill>
              <a:srgbClr val="E4E3DD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365760" y="4114800"/>
            <a:ext cx="1280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Hiring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1783080" y="4114800"/>
            <a:ext cx="1280160" cy="502920"/>
          </a:xfrm>
          <a:prstGeom prst="rect">
            <a:avLst/>
          </a:prstGeom>
          <a:solidFill>
            <a:srgbClr val="F4F3EE"/>
          </a:solidFill>
          <a:ln w="6350">
            <a:solidFill>
              <a:srgbClr val="E4E3DD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1783080" y="4114800"/>
            <a:ext cx="1280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Credentialing</a:t>
            </a:r>
            <a:endParaRPr lang="en-US" sz="1300" dirty="0"/>
          </a:p>
        </p:txBody>
      </p:sp>
      <p:sp>
        <p:nvSpPr>
          <p:cNvPr id="10" name="Shape 8"/>
          <p:cNvSpPr/>
          <p:nvPr/>
        </p:nvSpPr>
        <p:spPr>
          <a:xfrm>
            <a:off x="3200400" y="4114800"/>
            <a:ext cx="1280160" cy="502920"/>
          </a:xfrm>
          <a:prstGeom prst="rect">
            <a:avLst/>
          </a:prstGeom>
          <a:solidFill>
            <a:srgbClr val="F4F3EE"/>
          </a:solidFill>
          <a:ln w="6350">
            <a:solidFill>
              <a:srgbClr val="E4E3DD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3200400" y="4114800"/>
            <a:ext cx="1280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Privileging</a:t>
            </a:r>
            <a:endParaRPr lang="en-US" sz="1300" dirty="0"/>
          </a:p>
        </p:txBody>
      </p:sp>
      <p:sp>
        <p:nvSpPr>
          <p:cNvPr id="12" name="Shape 10"/>
          <p:cNvSpPr/>
          <p:nvPr/>
        </p:nvSpPr>
        <p:spPr>
          <a:xfrm>
            <a:off x="4617720" y="4114800"/>
            <a:ext cx="1280160" cy="502920"/>
          </a:xfrm>
          <a:prstGeom prst="rect">
            <a:avLst/>
          </a:prstGeom>
          <a:solidFill>
            <a:srgbClr val="F4F3EE"/>
          </a:solidFill>
          <a:ln w="6350">
            <a:solidFill>
              <a:srgbClr val="E4E3DD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4617720" y="4114800"/>
            <a:ext cx="1280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Payer</a:t>
            </a:r>
            <a:endParaRPr lang="en-US" sz="1300" dirty="0"/>
          </a:p>
        </p:txBody>
      </p:sp>
      <p:sp>
        <p:nvSpPr>
          <p:cNvPr id="14" name="Shape 12"/>
          <p:cNvSpPr/>
          <p:nvPr/>
        </p:nvSpPr>
        <p:spPr>
          <a:xfrm>
            <a:off x="6035040" y="4114800"/>
            <a:ext cx="1280160" cy="502920"/>
          </a:xfrm>
          <a:prstGeom prst="rect">
            <a:avLst/>
          </a:prstGeom>
          <a:solidFill>
            <a:srgbClr val="F4F3EE"/>
          </a:solidFill>
          <a:ln w="6350">
            <a:solidFill>
              <a:srgbClr val="E4E3DD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6035040" y="4114800"/>
            <a:ext cx="1280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Monitoring</a:t>
            </a:r>
            <a:endParaRPr lang="en-US" sz="1300" dirty="0"/>
          </a:p>
        </p:txBody>
      </p:sp>
      <p:sp>
        <p:nvSpPr>
          <p:cNvPr id="16" name="Shape 14"/>
          <p:cNvSpPr/>
          <p:nvPr/>
        </p:nvSpPr>
        <p:spPr>
          <a:xfrm>
            <a:off x="7452360" y="4114800"/>
            <a:ext cx="1280160" cy="502920"/>
          </a:xfrm>
          <a:prstGeom prst="rect">
            <a:avLst/>
          </a:prstGeom>
          <a:solidFill>
            <a:srgbClr val="F4F3EE"/>
          </a:solidFill>
          <a:ln w="6350">
            <a:solidFill>
              <a:srgbClr val="E4E3DD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7452360" y="4114800"/>
            <a:ext cx="1280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Audit</a:t>
            </a:r>
            <a:endParaRPr lang="en-US" sz="1300" dirty="0"/>
          </a:p>
        </p:txBody>
      </p:sp>
      <p:sp>
        <p:nvSpPr>
          <p:cNvPr id="18" name="Shape 16"/>
          <p:cNvSpPr/>
          <p:nvPr/>
        </p:nvSpPr>
        <p:spPr>
          <a:xfrm>
            <a:off x="365760" y="4846320"/>
            <a:ext cx="8412480" cy="0"/>
          </a:xfrm>
          <a:prstGeom prst="line">
            <a:avLst/>
          </a:prstGeom>
          <a:noFill/>
          <a:ln w="6350">
            <a:solidFill>
              <a:srgbClr val="E4E3DD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365760" y="4901184"/>
            <a:ext cx="8412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B7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Rōvn   ·   pre-launch   ·   HIPAA-aligned   ·   BAA available</a:t>
            </a:r>
            <a:endParaRPr lang="en-US" sz="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AFA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274320"/>
            <a:ext cx="1097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Rōvn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365760" y="777240"/>
            <a:ext cx="8229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150" kern="0" dirty="0">
                <a:solidFill>
                  <a:srgbClr val="6B7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COST</a:t>
            </a:r>
            <a:endParaRPr lang="en-US" sz="1100" dirty="0"/>
          </a:p>
        </p:txBody>
      </p:sp>
      <p:sp>
        <p:nvSpPr>
          <p:cNvPr id="4" name="Text 2"/>
          <p:cNvSpPr/>
          <p:nvPr/>
        </p:nvSpPr>
        <p:spPr>
          <a:xfrm>
            <a:off x="365760" y="1051560"/>
            <a:ext cx="841248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dirty="0">
                <a:solidFill>
                  <a:srgbClr val="0B0F1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Delays cost money. Manual operator burden costs people.</a:t>
            </a:r>
            <a:endParaRPr lang="en-US" sz="3000" dirty="0"/>
          </a:p>
        </p:txBody>
      </p:sp>
      <p:sp>
        <p:nvSpPr>
          <p:cNvPr id="5" name="Text 3"/>
          <p:cNvSpPr/>
          <p:nvPr/>
        </p:nvSpPr>
        <p:spPr>
          <a:xfrm>
            <a:off x="365760" y="1920240"/>
            <a:ext cx="25603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Delayed starts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3017520" y="1920240"/>
            <a:ext cx="5760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Clinicians sit idle while paperwork chases itself across systems.</a:t>
            </a:r>
            <a:endParaRPr lang="en-US" sz="1400" dirty="0"/>
          </a:p>
        </p:txBody>
      </p:sp>
      <p:sp>
        <p:nvSpPr>
          <p:cNvPr id="7" name="Shape 5"/>
          <p:cNvSpPr/>
          <p:nvPr/>
        </p:nvSpPr>
        <p:spPr>
          <a:xfrm>
            <a:off x="365760" y="2377440"/>
            <a:ext cx="8412480" cy="0"/>
          </a:xfrm>
          <a:prstGeom prst="line">
            <a:avLst/>
          </a:prstGeom>
          <a:noFill/>
          <a:ln w="6350">
            <a:solidFill>
              <a:srgbClr val="E4E3DD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365760" y="2468880"/>
            <a:ext cx="25603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Delayed billability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3017520" y="2468880"/>
            <a:ext cx="5760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Payer enrollment lags credentialing. Claims wait. Revenue waits.</a:t>
            </a:r>
            <a:endParaRPr lang="en-US" sz="1400" dirty="0"/>
          </a:p>
        </p:txBody>
      </p:sp>
      <p:sp>
        <p:nvSpPr>
          <p:cNvPr id="10" name="Shape 8"/>
          <p:cNvSpPr/>
          <p:nvPr/>
        </p:nvSpPr>
        <p:spPr>
          <a:xfrm>
            <a:off x="365760" y="2926080"/>
            <a:ext cx="8412480" cy="0"/>
          </a:xfrm>
          <a:prstGeom prst="line">
            <a:avLst/>
          </a:prstGeom>
          <a:noFill/>
          <a:ln w="6350">
            <a:solidFill>
              <a:srgbClr val="E4E3DD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365760" y="3017520"/>
            <a:ext cx="25603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Agency fallback</a:t>
            </a:r>
            <a:endParaRPr lang="en-US" sz="1400" dirty="0"/>
          </a:p>
        </p:txBody>
      </p:sp>
      <p:sp>
        <p:nvSpPr>
          <p:cNvPr id="12" name="Text 10"/>
          <p:cNvSpPr/>
          <p:nvPr/>
        </p:nvSpPr>
        <p:spPr>
          <a:xfrm>
            <a:off x="3017520" y="3017520"/>
            <a:ext cx="5760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Facilities pay premium agencies when their own roster isn't audit-ready.</a:t>
            </a:r>
            <a:endParaRPr lang="en-US" sz="1400" dirty="0"/>
          </a:p>
        </p:txBody>
      </p:sp>
      <p:sp>
        <p:nvSpPr>
          <p:cNvPr id="13" name="Shape 11"/>
          <p:cNvSpPr/>
          <p:nvPr/>
        </p:nvSpPr>
        <p:spPr>
          <a:xfrm>
            <a:off x="365760" y="3474720"/>
            <a:ext cx="8412480" cy="0"/>
          </a:xfrm>
          <a:prstGeom prst="line">
            <a:avLst/>
          </a:prstGeom>
          <a:noFill/>
          <a:ln w="6350">
            <a:solidFill>
              <a:srgbClr val="E4E3DD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365760" y="3566160"/>
            <a:ext cx="25603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Survey scramble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3017520" y="3566160"/>
            <a:ext cx="5760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Tracer files get rebuilt from memory before unannounced Joint Commission / CMS surveyor visits.</a:t>
            </a:r>
            <a:endParaRPr lang="en-US" sz="1400" dirty="0"/>
          </a:p>
        </p:txBody>
      </p:sp>
      <p:sp>
        <p:nvSpPr>
          <p:cNvPr id="16" name="Shape 14"/>
          <p:cNvSpPr/>
          <p:nvPr/>
        </p:nvSpPr>
        <p:spPr>
          <a:xfrm>
            <a:off x="365760" y="4023360"/>
            <a:ext cx="8412480" cy="0"/>
          </a:xfrm>
          <a:prstGeom prst="line">
            <a:avLst/>
          </a:prstGeom>
          <a:noFill/>
          <a:ln w="6350">
            <a:solidFill>
              <a:srgbClr val="E4E3DD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365760" y="4114800"/>
            <a:ext cx="25603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Operator burnout</a:t>
            </a:r>
            <a:endParaRPr lang="en-US" sz="1400" dirty="0"/>
          </a:p>
        </p:txBody>
      </p:sp>
      <p:sp>
        <p:nvSpPr>
          <p:cNvPr id="18" name="Text 16"/>
          <p:cNvSpPr/>
          <p:nvPr/>
        </p:nvSpPr>
        <p:spPr>
          <a:xfrm>
            <a:off x="3017520" y="4114800"/>
            <a:ext cx="5760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MSO, MSP, and CVO staff burn out on the same 90-day cycles, every year.</a:t>
            </a:r>
            <a:endParaRPr lang="en-US" sz="1400" dirty="0"/>
          </a:p>
        </p:txBody>
      </p:sp>
      <p:sp>
        <p:nvSpPr>
          <p:cNvPr id="19" name="Shape 17"/>
          <p:cNvSpPr/>
          <p:nvPr/>
        </p:nvSpPr>
        <p:spPr>
          <a:xfrm>
            <a:off x="365760" y="4572000"/>
            <a:ext cx="8412480" cy="0"/>
          </a:xfrm>
          <a:prstGeom prst="line">
            <a:avLst/>
          </a:prstGeom>
          <a:noFill/>
          <a:ln w="6350">
            <a:solidFill>
              <a:srgbClr val="E4E3DD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365760" y="4645152"/>
            <a:ext cx="8412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A8ADB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Industry observation: NAMSS, KLAS Credentialing 2025, AHA workforce reports.</a:t>
            </a:r>
            <a:endParaRPr lang="en-US" sz="1000" dirty="0"/>
          </a:p>
        </p:txBody>
      </p:sp>
      <p:sp>
        <p:nvSpPr>
          <p:cNvPr id="21" name="Shape 19"/>
          <p:cNvSpPr/>
          <p:nvPr/>
        </p:nvSpPr>
        <p:spPr>
          <a:xfrm>
            <a:off x="365760" y="4846320"/>
            <a:ext cx="8412480" cy="0"/>
          </a:xfrm>
          <a:prstGeom prst="line">
            <a:avLst/>
          </a:prstGeom>
          <a:noFill/>
          <a:ln w="6350">
            <a:solidFill>
              <a:srgbClr val="E4E3DD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365760" y="4901184"/>
            <a:ext cx="8412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B7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Rōvn   ·   pre-launch   ·   HIPAA-aligned   ·   BAA available</a:t>
            </a:r>
            <a:endParaRPr lang="en-US" sz="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AFA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274320"/>
            <a:ext cx="1097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Rōvn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365760" y="777240"/>
            <a:ext cx="8229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150" kern="0" dirty="0">
                <a:solidFill>
                  <a:srgbClr val="6B7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INSIGHT</a:t>
            </a:r>
            <a:endParaRPr lang="en-US" sz="1100" dirty="0"/>
          </a:p>
        </p:txBody>
      </p:sp>
      <p:sp>
        <p:nvSpPr>
          <p:cNvPr id="4" name="Text 2"/>
          <p:cNvSpPr/>
          <p:nvPr/>
        </p:nvSpPr>
        <p:spPr>
          <a:xfrm>
            <a:off x="365760" y="1280160"/>
            <a:ext cx="84124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5000" dirty="0">
                <a:solidFill>
                  <a:srgbClr val="0B0F1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worker's evidence</a:t>
            </a:r>
            <a:endParaRPr lang="en-US" sz="5000" dirty="0"/>
          </a:p>
        </p:txBody>
      </p:sp>
      <p:sp>
        <p:nvSpPr>
          <p:cNvPr id="5" name="Text 3"/>
          <p:cNvSpPr/>
          <p:nvPr/>
        </p:nvSpPr>
        <p:spPr>
          <a:xfrm>
            <a:off x="365760" y="2103120"/>
            <a:ext cx="84124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5000" i="1" dirty="0">
                <a:solidFill>
                  <a:srgbClr val="3A3F45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should not be rebuilt every time.</a:t>
            </a:r>
            <a:endParaRPr lang="en-US" sz="5000" dirty="0"/>
          </a:p>
        </p:txBody>
      </p:sp>
      <p:sp>
        <p:nvSpPr>
          <p:cNvPr id="6" name="Text 4"/>
          <p:cNvSpPr/>
          <p:nvPr/>
        </p:nvSpPr>
        <p:spPr>
          <a:xfrm>
            <a:off x="365760" y="2926080"/>
            <a:ext cx="84124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5000" i="1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It should compound.</a:t>
            </a:r>
            <a:endParaRPr lang="en-US" sz="5000" dirty="0"/>
          </a:p>
        </p:txBody>
      </p:sp>
      <p:sp>
        <p:nvSpPr>
          <p:cNvPr id="7" name="Text 5"/>
          <p:cNvSpPr/>
          <p:nvPr/>
        </p:nvSpPr>
        <p:spPr>
          <a:xfrm>
            <a:off x="365760" y="3977640"/>
            <a:ext cx="84124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i="1" dirty="0">
                <a:solidFill>
                  <a:srgbClr val="6B7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Once verified, a credential should travel with the worker. Once a facility runs the operator, every action becomes source-backed proof. The trust layer accumulates — across workers, across facilities, across years.</a:t>
            </a:r>
            <a:endParaRPr lang="en-US" sz="1400" dirty="0"/>
          </a:p>
        </p:txBody>
      </p:sp>
      <p:sp>
        <p:nvSpPr>
          <p:cNvPr id="8" name="Shape 6"/>
          <p:cNvSpPr/>
          <p:nvPr/>
        </p:nvSpPr>
        <p:spPr>
          <a:xfrm>
            <a:off x="365760" y="4846320"/>
            <a:ext cx="8412480" cy="0"/>
          </a:xfrm>
          <a:prstGeom prst="line">
            <a:avLst/>
          </a:prstGeom>
          <a:noFill/>
          <a:ln w="6350">
            <a:solidFill>
              <a:srgbClr val="E4E3DD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365760" y="4901184"/>
            <a:ext cx="8412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B7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Rōvn   ·   pre-launch   ·   HIPAA-aligned   ·   BAA available</a:t>
            </a:r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AFA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274320"/>
            <a:ext cx="1097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Rōvn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365760" y="777240"/>
            <a:ext cx="8229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150" kern="0" dirty="0">
                <a:solidFill>
                  <a:srgbClr val="6B7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RŌVN IS</a:t>
            </a:r>
            <a:endParaRPr lang="en-US" sz="1100" dirty="0"/>
          </a:p>
        </p:txBody>
      </p:sp>
      <p:sp>
        <p:nvSpPr>
          <p:cNvPr id="4" name="Text 2"/>
          <p:cNvSpPr/>
          <p:nvPr/>
        </p:nvSpPr>
        <p:spPr>
          <a:xfrm>
            <a:off x="365760" y="1051560"/>
            <a:ext cx="841248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dirty="0">
                <a:solidFill>
                  <a:srgbClr val="0B0F1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One AI operator. One verified evidence network.</a:t>
            </a:r>
            <a:endParaRPr lang="en-US" sz="3000" dirty="0"/>
          </a:p>
        </p:txBody>
      </p:sp>
      <p:sp>
        <p:nvSpPr>
          <p:cNvPr id="5" name="Text 3"/>
          <p:cNvSpPr/>
          <p:nvPr/>
        </p:nvSpPr>
        <p:spPr>
          <a:xfrm>
            <a:off x="365760" y="1828800"/>
            <a:ext cx="84124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i="1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Rōvn is the shared operating layer for healthcare workforce work. AI does the work. Source systems prove the facts. Humans own every regulated decision.</a:t>
            </a:r>
            <a:endParaRPr lang="en-US" sz="1500" dirty="0"/>
          </a:p>
        </p:txBody>
      </p:sp>
      <p:sp>
        <p:nvSpPr>
          <p:cNvPr id="6" name="Shape 4"/>
          <p:cNvSpPr/>
          <p:nvPr/>
        </p:nvSpPr>
        <p:spPr>
          <a:xfrm>
            <a:off x="365760" y="2697480"/>
            <a:ext cx="4114800" cy="2011680"/>
          </a:xfrm>
          <a:prstGeom prst="rect">
            <a:avLst/>
          </a:prstGeom>
          <a:solidFill>
            <a:srgbClr val="F4F3EE"/>
          </a:solidFill>
          <a:ln w="6350">
            <a:solidFill>
              <a:srgbClr val="E4E3DD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548640" y="2834640"/>
            <a:ext cx="3749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150" kern="0" dirty="0">
                <a:solidFill>
                  <a:srgbClr val="0E8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OPERATOR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548640" y="3127248"/>
            <a:ext cx="37490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dirty="0">
                <a:solidFill>
                  <a:srgbClr val="0B0F1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Facility-side</a:t>
            </a:r>
            <a:endParaRPr lang="en-US" sz="2400" dirty="0"/>
          </a:p>
        </p:txBody>
      </p:sp>
      <p:sp>
        <p:nvSpPr>
          <p:cNvPr id="9" name="Text 7"/>
          <p:cNvSpPr/>
          <p:nvPr/>
        </p:nvSpPr>
        <p:spPr>
          <a:xfrm>
            <a:off x="548640" y="3657600"/>
            <a:ext cx="374904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Moves every worker from application → screening → offer → clear-to-start → credential → privilege → clear-to-bill → monitor → re-cred. One surface for the entire lifecycle.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4663440" y="2697480"/>
            <a:ext cx="4114800" cy="2011680"/>
          </a:xfrm>
          <a:prstGeom prst="rect">
            <a:avLst/>
          </a:prstGeom>
          <a:solidFill>
            <a:srgbClr val="F4F3EE"/>
          </a:solidFill>
          <a:ln w="6350">
            <a:solidFill>
              <a:srgbClr val="E4E3DD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4846320" y="2834640"/>
            <a:ext cx="3749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150" kern="0" dirty="0">
                <a:solidFill>
                  <a:srgbClr val="0E8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EVIDENCE NETWORK</a:t>
            </a:r>
            <a:endParaRPr lang="en-US" sz="1100" dirty="0"/>
          </a:p>
        </p:txBody>
      </p:sp>
      <p:sp>
        <p:nvSpPr>
          <p:cNvPr id="12" name="Text 10"/>
          <p:cNvSpPr/>
          <p:nvPr/>
        </p:nvSpPr>
        <p:spPr>
          <a:xfrm>
            <a:off x="4846320" y="3127248"/>
            <a:ext cx="37490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dirty="0">
                <a:solidFill>
                  <a:srgbClr val="0B0F1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Worker-side + cross-facility</a:t>
            </a:r>
            <a:endParaRPr lang="en-US" sz="2400" dirty="0"/>
          </a:p>
        </p:txBody>
      </p:sp>
      <p:sp>
        <p:nvSpPr>
          <p:cNvPr id="13" name="Text 11"/>
          <p:cNvSpPr/>
          <p:nvPr/>
        </p:nvSpPr>
        <p:spPr>
          <a:xfrm>
            <a:off x="4846320" y="3657600"/>
            <a:ext cx="374904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credential can carry source receipts and validity windows, then become reusable with worker consent. Every action source-backed. Every decision hash-chained.</a:t>
            </a:r>
            <a:endParaRPr lang="en-US" sz="1200" dirty="0"/>
          </a:p>
        </p:txBody>
      </p:sp>
      <p:sp>
        <p:nvSpPr>
          <p:cNvPr id="14" name="Shape 12"/>
          <p:cNvSpPr/>
          <p:nvPr/>
        </p:nvSpPr>
        <p:spPr>
          <a:xfrm>
            <a:off x="365760" y="4846320"/>
            <a:ext cx="8412480" cy="0"/>
          </a:xfrm>
          <a:prstGeom prst="line">
            <a:avLst/>
          </a:prstGeom>
          <a:noFill/>
          <a:ln w="6350">
            <a:solidFill>
              <a:srgbClr val="E4E3DD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365760" y="4901184"/>
            <a:ext cx="8412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B7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Rōvn   ·   pre-launch   ·   HIPAA-aligned   ·   BAA available</a:t>
            </a:r>
            <a:endParaRPr lang="en-US" sz="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AFA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274320"/>
            <a:ext cx="1097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Rōvn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365760" y="777240"/>
            <a:ext cx="8229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150" kern="0" dirty="0">
                <a:solidFill>
                  <a:srgbClr val="6B7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 IT WORKS</a:t>
            </a:r>
            <a:endParaRPr lang="en-US" sz="1100" dirty="0"/>
          </a:p>
        </p:txBody>
      </p:sp>
      <p:sp>
        <p:nvSpPr>
          <p:cNvPr id="4" name="Text 2"/>
          <p:cNvSpPr/>
          <p:nvPr/>
        </p:nvSpPr>
        <p:spPr>
          <a:xfrm>
            <a:off x="365760" y="1051560"/>
            <a:ext cx="841248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dirty="0">
                <a:solidFill>
                  <a:srgbClr val="0B0F1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Five primitives. One operating layer.</a:t>
            </a:r>
            <a:endParaRPr lang="en-US" sz="3000" dirty="0"/>
          </a:p>
        </p:txBody>
      </p:sp>
      <p:sp>
        <p:nvSpPr>
          <p:cNvPr id="5" name="Text 3"/>
          <p:cNvSpPr/>
          <p:nvPr/>
        </p:nvSpPr>
        <p:spPr>
          <a:xfrm>
            <a:off x="365760" y="1920240"/>
            <a:ext cx="548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01</a:t>
            </a:r>
            <a:endParaRPr lang="en-US" sz="1800" dirty="0"/>
          </a:p>
        </p:txBody>
      </p:sp>
      <p:sp>
        <p:nvSpPr>
          <p:cNvPr id="6" name="Text 4"/>
          <p:cNvSpPr/>
          <p:nvPr/>
        </p:nvSpPr>
        <p:spPr>
          <a:xfrm>
            <a:off x="1005840" y="1920240"/>
            <a:ext cx="2286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Worker evidence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3383280" y="1920240"/>
            <a:ext cx="53949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Verified credentials, licenses, work history — owned by the worker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365760" y="2377440"/>
            <a:ext cx="8412480" cy="0"/>
          </a:xfrm>
          <a:prstGeom prst="line">
            <a:avLst/>
          </a:prstGeom>
          <a:noFill/>
          <a:ln w="6350">
            <a:solidFill>
              <a:srgbClr val="E4E3DD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365760" y="2468880"/>
            <a:ext cx="548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02</a:t>
            </a:r>
            <a:endParaRPr lang="en-US" sz="1800" dirty="0"/>
          </a:p>
        </p:txBody>
      </p:sp>
      <p:sp>
        <p:nvSpPr>
          <p:cNvPr id="10" name="Text 8"/>
          <p:cNvSpPr/>
          <p:nvPr/>
        </p:nvSpPr>
        <p:spPr>
          <a:xfrm>
            <a:off x="1005840" y="2468880"/>
            <a:ext cx="2286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Facility operator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3383280" y="2468880"/>
            <a:ext cx="53949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moves work forward at every stage in the lifecycle</a:t>
            </a:r>
            <a:endParaRPr lang="en-US" sz="1300" dirty="0"/>
          </a:p>
        </p:txBody>
      </p:sp>
      <p:sp>
        <p:nvSpPr>
          <p:cNvPr id="12" name="Shape 10"/>
          <p:cNvSpPr/>
          <p:nvPr/>
        </p:nvSpPr>
        <p:spPr>
          <a:xfrm>
            <a:off x="365760" y="2926080"/>
            <a:ext cx="8412480" cy="0"/>
          </a:xfrm>
          <a:prstGeom prst="line">
            <a:avLst/>
          </a:prstGeom>
          <a:noFill/>
          <a:ln w="6350">
            <a:solidFill>
              <a:srgbClr val="E4E3DD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365760" y="3017520"/>
            <a:ext cx="548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03</a:t>
            </a:r>
            <a:endParaRPr lang="en-US" sz="1800" dirty="0"/>
          </a:p>
        </p:txBody>
      </p:sp>
      <p:sp>
        <p:nvSpPr>
          <p:cNvPr id="14" name="Text 12"/>
          <p:cNvSpPr/>
          <p:nvPr/>
        </p:nvSpPr>
        <p:spPr>
          <a:xfrm>
            <a:off x="1005840" y="3017520"/>
            <a:ext cx="2286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 receipts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3383280" y="3017520"/>
            <a:ext cx="53949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claim carries method, source, date, verifier, and hash</a:t>
            </a:r>
            <a:endParaRPr lang="en-US" sz="1300" dirty="0"/>
          </a:p>
        </p:txBody>
      </p:sp>
      <p:sp>
        <p:nvSpPr>
          <p:cNvPr id="16" name="Shape 14"/>
          <p:cNvSpPr/>
          <p:nvPr/>
        </p:nvSpPr>
        <p:spPr>
          <a:xfrm>
            <a:off x="365760" y="3474720"/>
            <a:ext cx="8412480" cy="0"/>
          </a:xfrm>
          <a:prstGeom prst="line">
            <a:avLst/>
          </a:prstGeom>
          <a:noFill/>
          <a:ln w="6350">
            <a:solidFill>
              <a:srgbClr val="E4E3DD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365760" y="3566160"/>
            <a:ext cx="548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04</a:t>
            </a:r>
            <a:endParaRPr lang="en-US" sz="1800" dirty="0"/>
          </a:p>
        </p:txBody>
      </p:sp>
      <p:sp>
        <p:nvSpPr>
          <p:cNvPr id="18" name="Text 16"/>
          <p:cNvSpPr/>
          <p:nvPr/>
        </p:nvSpPr>
        <p:spPr>
          <a:xfrm>
            <a:off x="1005840" y="3566160"/>
            <a:ext cx="2286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Human decisions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3383280" y="3566160"/>
            <a:ext cx="53949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Regulated calls (hire, credential, privilege, bill) stay with named humans</a:t>
            </a:r>
            <a:endParaRPr lang="en-US" sz="1300" dirty="0"/>
          </a:p>
        </p:txBody>
      </p:sp>
      <p:sp>
        <p:nvSpPr>
          <p:cNvPr id="20" name="Shape 18"/>
          <p:cNvSpPr/>
          <p:nvPr/>
        </p:nvSpPr>
        <p:spPr>
          <a:xfrm>
            <a:off x="365760" y="4023360"/>
            <a:ext cx="8412480" cy="0"/>
          </a:xfrm>
          <a:prstGeom prst="line">
            <a:avLst/>
          </a:prstGeom>
          <a:noFill/>
          <a:ln w="6350">
            <a:solidFill>
              <a:srgbClr val="E4E3DD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365760" y="4114800"/>
            <a:ext cx="548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05</a:t>
            </a:r>
            <a:endParaRPr lang="en-US" sz="1800" dirty="0"/>
          </a:p>
        </p:txBody>
      </p:sp>
      <p:sp>
        <p:nvSpPr>
          <p:cNvPr id="22" name="Text 20"/>
          <p:cNvSpPr/>
          <p:nvPr/>
        </p:nvSpPr>
        <p:spPr>
          <a:xfrm>
            <a:off x="1005840" y="4114800"/>
            <a:ext cx="2286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Audit graph</a:t>
            </a:r>
            <a:endParaRPr lang="en-US" sz="1400" dirty="0"/>
          </a:p>
        </p:txBody>
      </p:sp>
      <p:sp>
        <p:nvSpPr>
          <p:cNvPr id="23" name="Text 21"/>
          <p:cNvSpPr/>
          <p:nvPr/>
        </p:nvSpPr>
        <p:spPr>
          <a:xfrm>
            <a:off x="3383280" y="4114800"/>
            <a:ext cx="53949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Hash-chained ledger — tamper-evident, surveyor-ready</a:t>
            </a:r>
            <a:endParaRPr lang="en-US" sz="1300" dirty="0"/>
          </a:p>
        </p:txBody>
      </p:sp>
      <p:sp>
        <p:nvSpPr>
          <p:cNvPr id="24" name="Shape 22"/>
          <p:cNvSpPr/>
          <p:nvPr/>
        </p:nvSpPr>
        <p:spPr>
          <a:xfrm>
            <a:off x="365760" y="4572000"/>
            <a:ext cx="8412480" cy="0"/>
          </a:xfrm>
          <a:prstGeom prst="line">
            <a:avLst/>
          </a:prstGeom>
          <a:noFill/>
          <a:ln w="6350">
            <a:solidFill>
              <a:srgbClr val="E4E3DD"/>
            </a:solidFill>
            <a:prstDash val="solid"/>
          </a:ln>
        </p:spPr>
      </p:sp>
      <p:sp>
        <p:nvSpPr>
          <p:cNvPr id="25" name="Shape 23"/>
          <p:cNvSpPr/>
          <p:nvPr/>
        </p:nvSpPr>
        <p:spPr>
          <a:xfrm>
            <a:off x="365760" y="4846320"/>
            <a:ext cx="8412480" cy="0"/>
          </a:xfrm>
          <a:prstGeom prst="line">
            <a:avLst/>
          </a:prstGeom>
          <a:noFill/>
          <a:ln w="6350">
            <a:solidFill>
              <a:srgbClr val="E4E3DD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365760" y="4901184"/>
            <a:ext cx="8412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B7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Rōvn   ·   pre-launch   ·   HIPAA-aligned   ·   BAA available</a:t>
            </a:r>
            <a:endParaRPr lang="en-US" sz="9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AFA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274320"/>
            <a:ext cx="1097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Rōvn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365760" y="777240"/>
            <a:ext cx="8229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150" kern="0" dirty="0">
                <a:solidFill>
                  <a:srgbClr val="6B7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FULL LOOP   ·   ENTIRE LIFECYCLE</a:t>
            </a:r>
            <a:endParaRPr lang="en-US" sz="1100" dirty="0"/>
          </a:p>
        </p:txBody>
      </p:sp>
      <p:sp>
        <p:nvSpPr>
          <p:cNvPr id="4" name="Text 2"/>
          <p:cNvSpPr/>
          <p:nvPr/>
        </p:nvSpPr>
        <p:spPr>
          <a:xfrm>
            <a:off x="365760" y="1051560"/>
            <a:ext cx="841248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dirty="0">
                <a:solidFill>
                  <a:srgbClr val="0B0F1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From application to billable work, and around again.</a:t>
            </a:r>
            <a:endParaRPr lang="en-US" sz="3000" dirty="0"/>
          </a:p>
        </p:txBody>
      </p:sp>
      <p:sp>
        <p:nvSpPr>
          <p:cNvPr id="5" name="Shape 3"/>
          <p:cNvSpPr/>
          <p:nvPr/>
        </p:nvSpPr>
        <p:spPr>
          <a:xfrm>
            <a:off x="365760" y="1965960"/>
            <a:ext cx="2606040" cy="685800"/>
          </a:xfrm>
          <a:prstGeom prst="rect">
            <a:avLst/>
          </a:prstGeom>
          <a:solidFill>
            <a:srgbClr val="E7F3F3"/>
          </a:solidFill>
          <a:ln w="9525">
            <a:solidFill>
              <a:srgbClr val="0E8A8A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502920" y="2148840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1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868680" y="2103120"/>
            <a:ext cx="20116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Apply</a:t>
            </a:r>
            <a:endParaRPr lang="en-US" sz="1400" dirty="0"/>
          </a:p>
        </p:txBody>
      </p:sp>
      <p:sp>
        <p:nvSpPr>
          <p:cNvPr id="8" name="Shape 6"/>
          <p:cNvSpPr/>
          <p:nvPr/>
        </p:nvSpPr>
        <p:spPr>
          <a:xfrm>
            <a:off x="3172968" y="1965960"/>
            <a:ext cx="2606040" cy="685800"/>
          </a:xfrm>
          <a:prstGeom prst="rect">
            <a:avLst/>
          </a:prstGeom>
          <a:solidFill>
            <a:srgbClr val="E7F3F3"/>
          </a:solidFill>
          <a:ln w="9525">
            <a:solidFill>
              <a:srgbClr val="0E8A8A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3310128" y="2148840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2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3675888" y="2103120"/>
            <a:ext cx="20116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Screen</a:t>
            </a:r>
            <a:endParaRPr lang="en-US" sz="1400" dirty="0"/>
          </a:p>
        </p:txBody>
      </p:sp>
      <p:sp>
        <p:nvSpPr>
          <p:cNvPr id="11" name="Shape 9"/>
          <p:cNvSpPr/>
          <p:nvPr/>
        </p:nvSpPr>
        <p:spPr>
          <a:xfrm>
            <a:off x="5980176" y="1965960"/>
            <a:ext cx="2606040" cy="685800"/>
          </a:xfrm>
          <a:prstGeom prst="rect">
            <a:avLst/>
          </a:prstGeom>
          <a:solidFill>
            <a:srgbClr val="E7F3F3"/>
          </a:solidFill>
          <a:ln w="9525">
            <a:solidFill>
              <a:srgbClr val="0E8A8A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6117336" y="2148840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3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6483096" y="2103120"/>
            <a:ext cx="20116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Offer</a:t>
            </a:r>
            <a:endParaRPr lang="en-US" sz="1400" dirty="0"/>
          </a:p>
        </p:txBody>
      </p:sp>
      <p:sp>
        <p:nvSpPr>
          <p:cNvPr id="14" name="Shape 12"/>
          <p:cNvSpPr/>
          <p:nvPr/>
        </p:nvSpPr>
        <p:spPr>
          <a:xfrm>
            <a:off x="365760" y="2834640"/>
            <a:ext cx="2606040" cy="685800"/>
          </a:xfrm>
          <a:prstGeom prst="rect">
            <a:avLst/>
          </a:prstGeom>
          <a:solidFill>
            <a:srgbClr val="E7F3F3"/>
          </a:solidFill>
          <a:ln w="9525">
            <a:solidFill>
              <a:srgbClr val="0E8A8A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502920" y="3017520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4</a:t>
            </a:r>
            <a:endParaRPr lang="en-US" sz="1400" dirty="0"/>
          </a:p>
        </p:txBody>
      </p:sp>
      <p:sp>
        <p:nvSpPr>
          <p:cNvPr id="16" name="Text 14"/>
          <p:cNvSpPr/>
          <p:nvPr/>
        </p:nvSpPr>
        <p:spPr>
          <a:xfrm>
            <a:off x="868680" y="2971800"/>
            <a:ext cx="20116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Clear to start</a:t>
            </a:r>
            <a:endParaRPr lang="en-US" sz="1400" dirty="0"/>
          </a:p>
        </p:txBody>
      </p:sp>
      <p:sp>
        <p:nvSpPr>
          <p:cNvPr id="17" name="Shape 15"/>
          <p:cNvSpPr/>
          <p:nvPr/>
        </p:nvSpPr>
        <p:spPr>
          <a:xfrm>
            <a:off x="3172968" y="2834640"/>
            <a:ext cx="2606040" cy="685800"/>
          </a:xfrm>
          <a:prstGeom prst="rect">
            <a:avLst/>
          </a:prstGeom>
          <a:solidFill>
            <a:srgbClr val="E7F3F3"/>
          </a:solidFill>
          <a:ln w="9525">
            <a:solidFill>
              <a:srgbClr val="0E8A8A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3310128" y="3017520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5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3675888" y="2971800"/>
            <a:ext cx="20116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Credential</a:t>
            </a:r>
            <a:endParaRPr lang="en-US" sz="1400" dirty="0"/>
          </a:p>
        </p:txBody>
      </p:sp>
      <p:sp>
        <p:nvSpPr>
          <p:cNvPr id="20" name="Shape 18"/>
          <p:cNvSpPr/>
          <p:nvPr/>
        </p:nvSpPr>
        <p:spPr>
          <a:xfrm>
            <a:off x="5980176" y="2834640"/>
            <a:ext cx="2606040" cy="685800"/>
          </a:xfrm>
          <a:prstGeom prst="rect">
            <a:avLst/>
          </a:prstGeom>
          <a:solidFill>
            <a:srgbClr val="E7F3F3"/>
          </a:solidFill>
          <a:ln w="9525">
            <a:solidFill>
              <a:srgbClr val="0E8A8A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6117336" y="3017520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6</a:t>
            </a:r>
            <a:endParaRPr lang="en-US" sz="1400" dirty="0"/>
          </a:p>
        </p:txBody>
      </p:sp>
      <p:sp>
        <p:nvSpPr>
          <p:cNvPr id="22" name="Text 20"/>
          <p:cNvSpPr/>
          <p:nvPr/>
        </p:nvSpPr>
        <p:spPr>
          <a:xfrm>
            <a:off x="6483096" y="2971800"/>
            <a:ext cx="20116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Privilege</a:t>
            </a:r>
            <a:endParaRPr lang="en-US" sz="1400" dirty="0"/>
          </a:p>
        </p:txBody>
      </p:sp>
      <p:sp>
        <p:nvSpPr>
          <p:cNvPr id="23" name="Shape 21"/>
          <p:cNvSpPr/>
          <p:nvPr/>
        </p:nvSpPr>
        <p:spPr>
          <a:xfrm>
            <a:off x="365760" y="3703320"/>
            <a:ext cx="2606040" cy="685800"/>
          </a:xfrm>
          <a:prstGeom prst="rect">
            <a:avLst/>
          </a:prstGeom>
          <a:solidFill>
            <a:srgbClr val="E7F3F3"/>
          </a:solidFill>
          <a:ln w="9525">
            <a:solidFill>
              <a:srgbClr val="0E8A8A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502920" y="3886200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7</a:t>
            </a:r>
            <a:endParaRPr lang="en-US" sz="1400" dirty="0"/>
          </a:p>
        </p:txBody>
      </p:sp>
      <p:sp>
        <p:nvSpPr>
          <p:cNvPr id="25" name="Text 23"/>
          <p:cNvSpPr/>
          <p:nvPr/>
        </p:nvSpPr>
        <p:spPr>
          <a:xfrm>
            <a:off x="868680" y="3840480"/>
            <a:ext cx="20116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Clear to bill</a:t>
            </a:r>
            <a:endParaRPr lang="en-US" sz="1400" dirty="0"/>
          </a:p>
        </p:txBody>
      </p:sp>
      <p:sp>
        <p:nvSpPr>
          <p:cNvPr id="26" name="Shape 24"/>
          <p:cNvSpPr/>
          <p:nvPr/>
        </p:nvSpPr>
        <p:spPr>
          <a:xfrm>
            <a:off x="3172968" y="3703320"/>
            <a:ext cx="2606040" cy="685800"/>
          </a:xfrm>
          <a:prstGeom prst="rect">
            <a:avLst/>
          </a:prstGeom>
          <a:solidFill>
            <a:srgbClr val="E7F3F3"/>
          </a:solidFill>
          <a:ln w="9525">
            <a:solidFill>
              <a:srgbClr val="0E8A8A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3310128" y="3886200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8</a:t>
            </a:r>
            <a:endParaRPr lang="en-US" sz="1400" dirty="0"/>
          </a:p>
        </p:txBody>
      </p:sp>
      <p:sp>
        <p:nvSpPr>
          <p:cNvPr id="28" name="Text 26"/>
          <p:cNvSpPr/>
          <p:nvPr/>
        </p:nvSpPr>
        <p:spPr>
          <a:xfrm>
            <a:off x="3675888" y="3840480"/>
            <a:ext cx="20116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Monitor</a:t>
            </a:r>
            <a:endParaRPr lang="en-US" sz="1400" dirty="0"/>
          </a:p>
        </p:txBody>
      </p:sp>
      <p:sp>
        <p:nvSpPr>
          <p:cNvPr id="29" name="Shape 27"/>
          <p:cNvSpPr/>
          <p:nvPr/>
        </p:nvSpPr>
        <p:spPr>
          <a:xfrm>
            <a:off x="5980176" y="3703320"/>
            <a:ext cx="2606040" cy="685800"/>
          </a:xfrm>
          <a:prstGeom prst="rect">
            <a:avLst/>
          </a:prstGeom>
          <a:solidFill>
            <a:srgbClr val="E7F3F3"/>
          </a:solidFill>
          <a:ln w="9525">
            <a:solidFill>
              <a:srgbClr val="0E8A8A"/>
            </a:solidFill>
            <a:prstDash val="solid"/>
          </a:ln>
        </p:spPr>
      </p:sp>
      <p:sp>
        <p:nvSpPr>
          <p:cNvPr id="30" name="Text 28"/>
          <p:cNvSpPr/>
          <p:nvPr/>
        </p:nvSpPr>
        <p:spPr>
          <a:xfrm>
            <a:off x="6117336" y="3886200"/>
            <a:ext cx="365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9</a:t>
            </a:r>
            <a:endParaRPr lang="en-US" sz="1400" dirty="0"/>
          </a:p>
        </p:txBody>
      </p:sp>
      <p:sp>
        <p:nvSpPr>
          <p:cNvPr id="31" name="Text 29"/>
          <p:cNvSpPr/>
          <p:nvPr/>
        </p:nvSpPr>
        <p:spPr>
          <a:xfrm>
            <a:off x="6483096" y="3840480"/>
            <a:ext cx="20116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Re-credential</a:t>
            </a:r>
            <a:endParaRPr lang="en-US" sz="1400" dirty="0"/>
          </a:p>
        </p:txBody>
      </p:sp>
      <p:sp>
        <p:nvSpPr>
          <p:cNvPr id="32" name="Text 30"/>
          <p:cNvSpPr/>
          <p:nvPr/>
        </p:nvSpPr>
        <p:spPr>
          <a:xfrm>
            <a:off x="365760" y="4572000"/>
            <a:ext cx="8412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i="1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Each stage produces source-backed evidence that feeds the next. Re-cred loops back to credential. The graph never resets.</a:t>
            </a:r>
            <a:endParaRPr lang="en-US" sz="1200" dirty="0"/>
          </a:p>
        </p:txBody>
      </p:sp>
      <p:sp>
        <p:nvSpPr>
          <p:cNvPr id="33" name="Shape 31"/>
          <p:cNvSpPr/>
          <p:nvPr/>
        </p:nvSpPr>
        <p:spPr>
          <a:xfrm>
            <a:off x="365760" y="4846320"/>
            <a:ext cx="8412480" cy="0"/>
          </a:xfrm>
          <a:prstGeom prst="line">
            <a:avLst/>
          </a:prstGeom>
          <a:noFill/>
          <a:ln w="6350">
            <a:solidFill>
              <a:srgbClr val="E4E3DD"/>
            </a:solidFill>
            <a:prstDash val="solid"/>
          </a:ln>
        </p:spPr>
      </p:sp>
      <p:sp>
        <p:nvSpPr>
          <p:cNvPr id="34" name="Text 32"/>
          <p:cNvSpPr/>
          <p:nvPr/>
        </p:nvSpPr>
        <p:spPr>
          <a:xfrm>
            <a:off x="365760" y="4901184"/>
            <a:ext cx="8412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B7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Rōvn   ·   pre-launch   ·   HIPAA-aligned   ·   BAA available</a:t>
            </a:r>
            <a:endParaRPr lang="en-US" sz="9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AFA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274320"/>
            <a:ext cx="1097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Rōvn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365760" y="777240"/>
            <a:ext cx="8229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150" kern="0" dirty="0">
                <a:solidFill>
                  <a:srgbClr val="6B7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SEQUENCING   ·   WEDGE → NETWORK</a:t>
            </a:r>
            <a:endParaRPr lang="en-US" sz="1100" dirty="0"/>
          </a:p>
        </p:txBody>
      </p:sp>
      <p:sp>
        <p:nvSpPr>
          <p:cNvPr id="4" name="Text 2"/>
          <p:cNvSpPr/>
          <p:nvPr/>
        </p:nvSpPr>
        <p:spPr>
          <a:xfrm>
            <a:off x="365760" y="1051560"/>
            <a:ext cx="841248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dirty="0">
                <a:solidFill>
                  <a:srgbClr val="0B0F1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Start with readiness. Expand into the workforce operating layer.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365760" y="1874520"/>
            <a:ext cx="548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50" kern="0" dirty="0">
                <a:solidFill>
                  <a:srgbClr val="6B7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STAGE</a:t>
            </a:r>
            <a:endParaRPr lang="en-US" sz="1000" dirty="0"/>
          </a:p>
        </p:txBody>
      </p:sp>
      <p:sp>
        <p:nvSpPr>
          <p:cNvPr id="6" name="Text 4"/>
          <p:cNvSpPr/>
          <p:nvPr/>
        </p:nvSpPr>
        <p:spPr>
          <a:xfrm>
            <a:off x="1005840" y="1874520"/>
            <a:ext cx="4572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50" kern="0" dirty="0">
                <a:solidFill>
                  <a:srgbClr val="6B7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WE SHIP</a:t>
            </a:r>
            <a:endParaRPr lang="en-US" sz="1000" dirty="0"/>
          </a:p>
        </p:txBody>
      </p:sp>
      <p:sp>
        <p:nvSpPr>
          <p:cNvPr id="7" name="Text 5"/>
          <p:cNvSpPr/>
          <p:nvPr/>
        </p:nvSpPr>
        <p:spPr>
          <a:xfrm>
            <a:off x="5669280" y="1874520"/>
            <a:ext cx="31089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50" kern="0" dirty="0">
                <a:solidFill>
                  <a:srgbClr val="6B7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IT MATTERS</a:t>
            </a:r>
            <a:endParaRPr lang="en-US" sz="1000" dirty="0"/>
          </a:p>
        </p:txBody>
      </p:sp>
      <p:sp>
        <p:nvSpPr>
          <p:cNvPr id="8" name="Shape 6"/>
          <p:cNvSpPr/>
          <p:nvPr/>
        </p:nvSpPr>
        <p:spPr>
          <a:xfrm>
            <a:off x="365760" y="2121408"/>
            <a:ext cx="8412480" cy="0"/>
          </a:xfrm>
          <a:prstGeom prst="line">
            <a:avLst/>
          </a:prstGeom>
          <a:noFill/>
          <a:ln w="12700">
            <a:solidFill>
              <a:srgbClr val="0B0F12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365760" y="2212848"/>
            <a:ext cx="5486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1</a:t>
            </a:r>
            <a:endParaRPr lang="en-US" sz="2200" dirty="0"/>
          </a:p>
        </p:txBody>
      </p:sp>
      <p:sp>
        <p:nvSpPr>
          <p:cNvPr id="10" name="Text 8"/>
          <p:cNvSpPr/>
          <p:nvPr/>
        </p:nvSpPr>
        <p:spPr>
          <a:xfrm>
            <a:off x="1005840" y="2212848"/>
            <a:ext cx="15544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Readiness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1005840" y="2468880"/>
            <a:ext cx="45720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Internal roster readiness — start / practice / bill / expirables / what Rōvn is fixing / what humans decide</a:t>
            </a:r>
            <a:endParaRPr lang="en-US" sz="1050" dirty="0"/>
          </a:p>
        </p:txBody>
      </p:sp>
      <p:sp>
        <p:nvSpPr>
          <p:cNvPr id="12" name="Text 10"/>
          <p:cNvSpPr/>
          <p:nvPr/>
        </p:nvSpPr>
        <p:spPr>
          <a:xfrm>
            <a:off x="5669280" y="2212848"/>
            <a:ext cx="31089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Low-friction entry into facilities</a:t>
            </a:r>
            <a:endParaRPr lang="en-US" sz="1200" dirty="0"/>
          </a:p>
        </p:txBody>
      </p:sp>
      <p:sp>
        <p:nvSpPr>
          <p:cNvPr id="13" name="Shape 11"/>
          <p:cNvSpPr/>
          <p:nvPr/>
        </p:nvSpPr>
        <p:spPr>
          <a:xfrm>
            <a:off x="365760" y="2688336"/>
            <a:ext cx="8412480" cy="0"/>
          </a:xfrm>
          <a:prstGeom prst="line">
            <a:avLst/>
          </a:prstGeom>
          <a:noFill/>
          <a:ln w="6350">
            <a:solidFill>
              <a:srgbClr val="E4E3DD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365760" y="2724912"/>
            <a:ext cx="5486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2</a:t>
            </a:r>
            <a:endParaRPr lang="en-US" sz="2200" dirty="0"/>
          </a:p>
        </p:txBody>
      </p:sp>
      <p:sp>
        <p:nvSpPr>
          <p:cNvPr id="15" name="Text 13"/>
          <p:cNvSpPr/>
          <p:nvPr/>
        </p:nvSpPr>
        <p:spPr>
          <a:xfrm>
            <a:off x="1005840" y="2724912"/>
            <a:ext cx="15544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Full Operator</a:t>
            </a:r>
            <a:endParaRPr lang="en-US" sz="1300" dirty="0"/>
          </a:p>
        </p:txBody>
      </p:sp>
      <p:sp>
        <p:nvSpPr>
          <p:cNvPr id="16" name="Text 14"/>
          <p:cNvSpPr/>
          <p:nvPr/>
        </p:nvSpPr>
        <p:spPr>
          <a:xfrm>
            <a:off x="1005840" y="2980944"/>
            <a:ext cx="45720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Hiring, credentialing, privileging, payer readiness, monitoring, proof packets</a:t>
            </a:r>
            <a:endParaRPr lang="en-US" sz="1050" dirty="0"/>
          </a:p>
        </p:txBody>
      </p:sp>
      <p:sp>
        <p:nvSpPr>
          <p:cNvPr id="17" name="Text 15"/>
          <p:cNvSpPr/>
          <p:nvPr/>
        </p:nvSpPr>
        <p:spPr>
          <a:xfrm>
            <a:off x="5669280" y="2724912"/>
            <a:ext cx="31089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Rōvn becomes daily workflow</a:t>
            </a:r>
            <a:endParaRPr lang="en-US" sz="1200" dirty="0"/>
          </a:p>
        </p:txBody>
      </p:sp>
      <p:sp>
        <p:nvSpPr>
          <p:cNvPr id="18" name="Shape 16"/>
          <p:cNvSpPr/>
          <p:nvPr/>
        </p:nvSpPr>
        <p:spPr>
          <a:xfrm>
            <a:off x="365760" y="3200400"/>
            <a:ext cx="8412480" cy="0"/>
          </a:xfrm>
          <a:prstGeom prst="line">
            <a:avLst/>
          </a:prstGeom>
          <a:noFill/>
          <a:ln w="6350">
            <a:solidFill>
              <a:srgbClr val="E4E3DD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365760" y="3236976"/>
            <a:ext cx="5486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3</a:t>
            </a:r>
            <a:endParaRPr lang="en-US" sz="2200" dirty="0"/>
          </a:p>
        </p:txBody>
      </p:sp>
      <p:sp>
        <p:nvSpPr>
          <p:cNvPr id="20" name="Text 18"/>
          <p:cNvSpPr/>
          <p:nvPr/>
        </p:nvSpPr>
        <p:spPr>
          <a:xfrm>
            <a:off x="1005840" y="3236976"/>
            <a:ext cx="15544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Worker Passport</a:t>
            </a:r>
            <a:endParaRPr lang="en-US" sz="1300" dirty="0"/>
          </a:p>
        </p:txBody>
      </p:sp>
      <p:sp>
        <p:nvSpPr>
          <p:cNvPr id="21" name="Text 19"/>
          <p:cNvSpPr/>
          <p:nvPr/>
        </p:nvSpPr>
        <p:spPr>
          <a:xfrm>
            <a:off x="1005840" y="3493008"/>
            <a:ext cx="45720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Workers own reusable evidence and consent</a:t>
            </a:r>
            <a:endParaRPr lang="en-US" sz="1050" dirty="0"/>
          </a:p>
        </p:txBody>
      </p:sp>
      <p:sp>
        <p:nvSpPr>
          <p:cNvPr id="22" name="Text 20"/>
          <p:cNvSpPr/>
          <p:nvPr/>
        </p:nvSpPr>
        <p:spPr>
          <a:xfrm>
            <a:off x="5669280" y="3236976"/>
            <a:ext cx="31089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Evidence becomes portable</a:t>
            </a:r>
            <a:endParaRPr lang="en-US" sz="1200" dirty="0"/>
          </a:p>
        </p:txBody>
      </p:sp>
      <p:sp>
        <p:nvSpPr>
          <p:cNvPr id="23" name="Shape 21"/>
          <p:cNvSpPr/>
          <p:nvPr/>
        </p:nvSpPr>
        <p:spPr>
          <a:xfrm>
            <a:off x="365760" y="3712464"/>
            <a:ext cx="8412480" cy="0"/>
          </a:xfrm>
          <a:prstGeom prst="line">
            <a:avLst/>
          </a:prstGeom>
          <a:noFill/>
          <a:ln w="6350">
            <a:solidFill>
              <a:srgbClr val="E4E3DD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365760" y="3749040"/>
            <a:ext cx="5486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4</a:t>
            </a:r>
            <a:endParaRPr lang="en-US" sz="2200" dirty="0"/>
          </a:p>
        </p:txBody>
      </p:sp>
      <p:sp>
        <p:nvSpPr>
          <p:cNvPr id="25" name="Text 23"/>
          <p:cNvSpPr/>
          <p:nvPr/>
        </p:nvSpPr>
        <p:spPr>
          <a:xfrm>
            <a:off x="1005840" y="3749040"/>
            <a:ext cx="15544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Network</a:t>
            </a:r>
            <a:endParaRPr lang="en-US" sz="1300" dirty="0"/>
          </a:p>
        </p:txBody>
      </p:sp>
      <p:sp>
        <p:nvSpPr>
          <p:cNvPr id="26" name="Text 24"/>
          <p:cNvSpPr/>
          <p:nvPr/>
        </p:nvSpPr>
        <p:spPr>
          <a:xfrm>
            <a:off x="1005840" y="4005072"/>
            <a:ext cx="45720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Facilities read/write the same verified workforce layer</a:t>
            </a:r>
            <a:endParaRPr lang="en-US" sz="1050" dirty="0"/>
          </a:p>
        </p:txBody>
      </p:sp>
      <p:sp>
        <p:nvSpPr>
          <p:cNvPr id="27" name="Text 25"/>
          <p:cNvSpPr/>
          <p:nvPr/>
        </p:nvSpPr>
        <p:spPr>
          <a:xfrm>
            <a:off x="5669280" y="3749040"/>
            <a:ext cx="31089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Faster movement across healthcare</a:t>
            </a:r>
            <a:endParaRPr lang="en-US" sz="1200" dirty="0"/>
          </a:p>
        </p:txBody>
      </p:sp>
      <p:sp>
        <p:nvSpPr>
          <p:cNvPr id="28" name="Shape 26"/>
          <p:cNvSpPr/>
          <p:nvPr/>
        </p:nvSpPr>
        <p:spPr>
          <a:xfrm>
            <a:off x="365760" y="4224528"/>
            <a:ext cx="8412480" cy="0"/>
          </a:xfrm>
          <a:prstGeom prst="line">
            <a:avLst/>
          </a:prstGeom>
          <a:noFill/>
          <a:ln w="6350">
            <a:solidFill>
              <a:srgbClr val="E4E3DD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365760" y="4261104"/>
            <a:ext cx="5486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5</a:t>
            </a:r>
            <a:endParaRPr lang="en-US" sz="2200" dirty="0"/>
          </a:p>
        </p:txBody>
      </p:sp>
      <p:sp>
        <p:nvSpPr>
          <p:cNvPr id="30" name="Text 28"/>
          <p:cNvSpPr/>
          <p:nvPr/>
        </p:nvSpPr>
        <p:spPr>
          <a:xfrm>
            <a:off x="1005840" y="4261104"/>
            <a:ext cx="15544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Workforce OS</a:t>
            </a:r>
            <a:endParaRPr lang="en-US" sz="1300" dirty="0"/>
          </a:p>
        </p:txBody>
      </p:sp>
      <p:sp>
        <p:nvSpPr>
          <p:cNvPr id="31" name="Text 29"/>
          <p:cNvSpPr/>
          <p:nvPr/>
        </p:nvSpPr>
        <p:spPr>
          <a:xfrm>
            <a:off x="1005840" y="4517136"/>
            <a:ext cx="45720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Scheduling, PTO, deeper ops, multi-site workforce command</a:t>
            </a:r>
            <a:endParaRPr lang="en-US" sz="1050" dirty="0"/>
          </a:p>
        </p:txBody>
      </p:sp>
      <p:sp>
        <p:nvSpPr>
          <p:cNvPr id="32" name="Text 30"/>
          <p:cNvSpPr/>
          <p:nvPr/>
        </p:nvSpPr>
        <p:spPr>
          <a:xfrm>
            <a:off x="5669280" y="4261104"/>
            <a:ext cx="31089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Rōvn becomes infrastructure</a:t>
            </a:r>
            <a:endParaRPr lang="en-US" sz="1200" dirty="0"/>
          </a:p>
        </p:txBody>
      </p:sp>
      <p:sp>
        <p:nvSpPr>
          <p:cNvPr id="33" name="Shape 31"/>
          <p:cNvSpPr/>
          <p:nvPr/>
        </p:nvSpPr>
        <p:spPr>
          <a:xfrm>
            <a:off x="365760" y="4736592"/>
            <a:ext cx="8412480" cy="0"/>
          </a:xfrm>
          <a:prstGeom prst="line">
            <a:avLst/>
          </a:prstGeom>
          <a:noFill/>
          <a:ln w="6350">
            <a:solidFill>
              <a:srgbClr val="E4E3DD"/>
            </a:solidFill>
            <a:prstDash val="solid"/>
          </a:ln>
        </p:spPr>
      </p:sp>
      <p:sp>
        <p:nvSpPr>
          <p:cNvPr id="34" name="Shape 32"/>
          <p:cNvSpPr/>
          <p:nvPr/>
        </p:nvSpPr>
        <p:spPr>
          <a:xfrm>
            <a:off x="365760" y="4846320"/>
            <a:ext cx="8412480" cy="0"/>
          </a:xfrm>
          <a:prstGeom prst="line">
            <a:avLst/>
          </a:prstGeom>
          <a:noFill/>
          <a:ln w="6350">
            <a:solidFill>
              <a:srgbClr val="E4E3DD"/>
            </a:solidFill>
            <a:prstDash val="solid"/>
          </a:ln>
        </p:spPr>
      </p:sp>
      <p:sp>
        <p:nvSpPr>
          <p:cNvPr id="35" name="Text 33"/>
          <p:cNvSpPr/>
          <p:nvPr/>
        </p:nvSpPr>
        <p:spPr>
          <a:xfrm>
            <a:off x="365760" y="4901184"/>
            <a:ext cx="8412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B7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Rōvn   ·   pre-launch   ·   HIPAA-aligned   ·   BAA available</a:t>
            </a:r>
            <a:endParaRPr lang="en-US" sz="9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AFA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274320"/>
            <a:ext cx="1097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Rōvn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365760" y="777240"/>
            <a:ext cx="8229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150" kern="0" dirty="0">
                <a:solidFill>
                  <a:srgbClr val="6B7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THIS WEDGE WINS</a:t>
            </a:r>
            <a:endParaRPr lang="en-US" sz="1100" dirty="0"/>
          </a:p>
        </p:txBody>
      </p:sp>
      <p:sp>
        <p:nvSpPr>
          <p:cNvPr id="4" name="Text 2"/>
          <p:cNvSpPr/>
          <p:nvPr/>
        </p:nvSpPr>
        <p:spPr>
          <a:xfrm>
            <a:off x="365760" y="1051560"/>
            <a:ext cx="841248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dirty="0">
                <a:solidFill>
                  <a:srgbClr val="0B0F1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Readiness is the easiest 'yes' a healthcare operator gives.</a:t>
            </a:r>
            <a:endParaRPr lang="en-US" sz="3000" dirty="0"/>
          </a:p>
        </p:txBody>
      </p:sp>
      <p:sp>
        <p:nvSpPr>
          <p:cNvPr id="5" name="Text 3"/>
          <p:cNvSpPr/>
          <p:nvPr/>
        </p:nvSpPr>
        <p:spPr>
          <a:xfrm>
            <a:off x="365760" y="1965960"/>
            <a:ext cx="41148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0E8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Low-risk entry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365760" y="2377440"/>
            <a:ext cx="41148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00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Uses the facility's current roster. No marketplace cold start. No worker supply required.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4663440" y="1965960"/>
            <a:ext cx="41148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0E8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Immediate relief</a:t>
            </a:r>
            <a:endParaRPr lang="en-US" sz="1600" dirty="0"/>
          </a:p>
        </p:txBody>
      </p:sp>
      <p:sp>
        <p:nvSpPr>
          <p:cNvPr id="8" name="Text 6"/>
          <p:cNvSpPr/>
          <p:nvPr/>
        </p:nvSpPr>
        <p:spPr>
          <a:xfrm>
            <a:off x="4663440" y="2377440"/>
            <a:ext cx="41148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00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Operator sees readiness gaps fast. Rōvn starts fixing what doesn't need human judgment.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365760" y="3200400"/>
            <a:ext cx="41148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0E8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Earns trust fast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365760" y="3611880"/>
            <a:ext cx="41148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00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90-day structured engagement. Operator owns every regulated decision. Rōvn never crosses the gate.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4663440" y="3200400"/>
            <a:ext cx="41148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0E8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Unlocks expansion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4663440" y="3611880"/>
            <a:ext cx="41148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00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Data + workflow access from Phase 1 lets us expand into credentialing, privileging, payer, monitoring — without re-selling.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365760" y="4572000"/>
            <a:ext cx="84124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E8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Live in production today:  passport.rovn.to/readiness?demo=1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365760" y="4846320"/>
            <a:ext cx="8412480" cy="0"/>
          </a:xfrm>
          <a:prstGeom prst="line">
            <a:avLst/>
          </a:prstGeom>
          <a:noFill/>
          <a:ln w="6350">
            <a:solidFill>
              <a:srgbClr val="E4E3DD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365760" y="4901184"/>
            <a:ext cx="8412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B7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passport.rovn.to/readiness?demo=1   ·   pre-launch   ·   HIPAA-aligned   ·   BAA available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Rōvn — Investor Deck v5</dc:title>
  <dc:subject>PptxGenJS Presentation</dc:subject>
  <dc:creator>Rōvn</dc:creator>
  <cp:lastModifiedBy>Rōvn</cp:lastModifiedBy>
  <cp:revision>1</cp:revision>
  <dcterms:created xsi:type="dcterms:W3CDTF">2026-05-25T23:28:48Z</dcterms:created>
  <dcterms:modified xsi:type="dcterms:W3CDTF">2026-05-25T23:28:48Z</dcterms:modified>
</cp:coreProperties>
</file>