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notesMasterIdLst>
    <p:notesMasterId r:id="rId10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B0F1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65760" y="365760"/>
            <a:ext cx="10972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dirty="0">
                <a:solidFill>
                  <a:srgbClr val="FAFAF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Rōvn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365760" y="777240"/>
            <a:ext cx="82296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150" kern="0" dirty="0">
                <a:solidFill>
                  <a:srgbClr val="A8ADB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LIVE PRESENTATION   ·   2026</a:t>
            </a:r>
            <a:endParaRPr lang="en-US" sz="1100" dirty="0"/>
          </a:p>
        </p:txBody>
      </p:sp>
      <p:sp>
        <p:nvSpPr>
          <p:cNvPr id="4" name="Text 2"/>
          <p:cNvSpPr/>
          <p:nvPr/>
        </p:nvSpPr>
        <p:spPr>
          <a:xfrm>
            <a:off x="365760" y="1417320"/>
            <a:ext cx="84124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4400" dirty="0">
                <a:solidFill>
                  <a:srgbClr val="FAFAF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Rōvn is the AI workforce operator</a:t>
            </a:r>
            <a:endParaRPr lang="en-US" sz="4400" dirty="0"/>
          </a:p>
        </p:txBody>
      </p:sp>
      <p:sp>
        <p:nvSpPr>
          <p:cNvPr id="5" name="Text 3"/>
          <p:cNvSpPr/>
          <p:nvPr/>
        </p:nvSpPr>
        <p:spPr>
          <a:xfrm>
            <a:off x="365760" y="2148840"/>
            <a:ext cx="84124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4400" dirty="0">
                <a:solidFill>
                  <a:srgbClr val="0E8A8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for healthcare.</a:t>
            </a:r>
            <a:endParaRPr lang="en-US" sz="4400" dirty="0"/>
          </a:p>
        </p:txBody>
      </p:sp>
      <p:sp>
        <p:nvSpPr>
          <p:cNvPr id="6" name="Text 4"/>
          <p:cNvSpPr/>
          <p:nvPr/>
        </p:nvSpPr>
        <p:spPr>
          <a:xfrm>
            <a:off x="365760" y="3246120"/>
            <a:ext cx="786384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i="1" dirty="0">
                <a:solidFill>
                  <a:srgbClr val="A8ADB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 move workers from application to compliant, billable work — and give every facility one operator surface to do it on.</a:t>
            </a:r>
            <a:endParaRPr lang="en-US" sz="1600" dirty="0"/>
          </a:p>
        </p:txBody>
      </p:sp>
      <p:sp>
        <p:nvSpPr>
          <p:cNvPr id="7" name="Text 5"/>
          <p:cNvSpPr/>
          <p:nvPr/>
        </p:nvSpPr>
        <p:spPr>
          <a:xfrm>
            <a:off x="365760" y="4343400"/>
            <a:ext cx="8412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A8ADB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$2.25M on $15M post-money SAFE   ·   Pre-launch   ·   Giles-Evan Mboumi · gmboumi@rovn.to</a:t>
            </a:r>
            <a:endParaRPr lang="en-US" sz="1100" dirty="0"/>
          </a:p>
        </p:txBody>
      </p:sp>
      <p:sp>
        <p:nvSpPr>
          <p:cNvPr id="8" name="Shape 6"/>
          <p:cNvSpPr/>
          <p:nvPr/>
        </p:nvSpPr>
        <p:spPr>
          <a:xfrm>
            <a:off x="365760" y="4846320"/>
            <a:ext cx="8412480" cy="0"/>
          </a:xfrm>
          <a:prstGeom prst="line">
            <a:avLst/>
          </a:prstGeom>
          <a:noFill/>
          <a:ln w="6350">
            <a:solidFill>
              <a:srgbClr val="1F2428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365760" y="4901184"/>
            <a:ext cx="84124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A8ADB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Rōvn   ·   pre-launch   ·   HIPAA-aligned   ·   BAA available</a:t>
            </a:r>
            <a:endParaRPr lang="en-US" sz="9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AFAF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65760" y="274320"/>
            <a:ext cx="10972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dirty="0">
                <a:solidFill>
                  <a:srgbClr val="0E8A8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Rōvn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365760" y="777240"/>
            <a:ext cx="82296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150" kern="0" dirty="0">
                <a:solidFill>
                  <a:srgbClr val="6B71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PROBLEM</a:t>
            </a:r>
            <a:endParaRPr lang="en-US" sz="1100" dirty="0"/>
          </a:p>
        </p:txBody>
      </p:sp>
      <p:sp>
        <p:nvSpPr>
          <p:cNvPr id="4" name="Text 2"/>
          <p:cNvSpPr/>
          <p:nvPr/>
        </p:nvSpPr>
        <p:spPr>
          <a:xfrm>
            <a:off x="365760" y="1051560"/>
            <a:ext cx="841248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200" dirty="0">
                <a:solidFill>
                  <a:srgbClr val="0B0F12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Healthcare cannot move labor.</a:t>
            </a:r>
            <a:endParaRPr lang="en-US" sz="3200" dirty="0"/>
          </a:p>
        </p:txBody>
      </p:sp>
      <p:sp>
        <p:nvSpPr>
          <p:cNvPr id="5" name="Text 3"/>
          <p:cNvSpPr/>
          <p:nvPr/>
        </p:nvSpPr>
        <p:spPr>
          <a:xfrm>
            <a:off x="365760" y="1691640"/>
            <a:ext cx="841248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i="1" dirty="0">
                <a:solidFill>
                  <a:srgbClr val="0E8A8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Every credential, approval, payer file, and audit trail is rebuilt every time.</a:t>
            </a:r>
            <a:endParaRPr lang="en-US" sz="2400" dirty="0"/>
          </a:p>
        </p:txBody>
      </p:sp>
      <p:sp>
        <p:nvSpPr>
          <p:cNvPr id="6" name="Shape 4"/>
          <p:cNvSpPr/>
          <p:nvPr/>
        </p:nvSpPr>
        <p:spPr>
          <a:xfrm>
            <a:off x="365760" y="2743200"/>
            <a:ext cx="4023360" cy="713232"/>
          </a:xfrm>
          <a:prstGeom prst="rect">
            <a:avLst/>
          </a:prstGeom>
          <a:solidFill>
            <a:srgbClr val="F4F3EE"/>
          </a:solidFill>
          <a:ln w="6350">
            <a:solidFill>
              <a:srgbClr val="E4E3DD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548640" y="2852928"/>
            <a:ext cx="3657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B0F1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Hiring &amp; onboarding</a:t>
            </a:r>
            <a:endParaRPr lang="en-US" sz="1300" dirty="0"/>
          </a:p>
        </p:txBody>
      </p:sp>
      <p:sp>
        <p:nvSpPr>
          <p:cNvPr id="8" name="Text 6"/>
          <p:cNvSpPr/>
          <p:nvPr/>
        </p:nvSpPr>
        <p:spPr>
          <a:xfrm>
            <a:off x="548640" y="3127248"/>
            <a:ext cx="3657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i="1" dirty="0">
                <a:solidFill>
                  <a:srgbClr val="3A3F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Same credentials re-collected</a:t>
            </a:r>
            <a:endParaRPr lang="en-US" sz="1200" dirty="0"/>
          </a:p>
        </p:txBody>
      </p:sp>
      <p:sp>
        <p:nvSpPr>
          <p:cNvPr id="9" name="Shape 7"/>
          <p:cNvSpPr/>
          <p:nvPr/>
        </p:nvSpPr>
        <p:spPr>
          <a:xfrm>
            <a:off x="4663440" y="2743200"/>
            <a:ext cx="4023360" cy="713232"/>
          </a:xfrm>
          <a:prstGeom prst="rect">
            <a:avLst/>
          </a:prstGeom>
          <a:solidFill>
            <a:srgbClr val="F4F3EE"/>
          </a:solidFill>
          <a:ln w="6350">
            <a:solidFill>
              <a:srgbClr val="E4E3DD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4846320" y="2852928"/>
            <a:ext cx="3657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B0F1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Credentialing</a:t>
            </a:r>
            <a:endParaRPr lang="en-US" sz="1300" dirty="0"/>
          </a:p>
        </p:txBody>
      </p:sp>
      <p:sp>
        <p:nvSpPr>
          <p:cNvPr id="11" name="Text 9"/>
          <p:cNvSpPr/>
          <p:nvPr/>
        </p:nvSpPr>
        <p:spPr>
          <a:xfrm>
            <a:off x="4846320" y="3127248"/>
            <a:ext cx="3657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i="1" dirty="0">
                <a:solidFill>
                  <a:srgbClr val="3A3F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Same primary sources re-called</a:t>
            </a:r>
            <a:endParaRPr lang="en-US" sz="1200" dirty="0"/>
          </a:p>
        </p:txBody>
      </p:sp>
      <p:sp>
        <p:nvSpPr>
          <p:cNvPr id="12" name="Shape 10"/>
          <p:cNvSpPr/>
          <p:nvPr/>
        </p:nvSpPr>
        <p:spPr>
          <a:xfrm>
            <a:off x="365760" y="3611880"/>
            <a:ext cx="4023360" cy="713232"/>
          </a:xfrm>
          <a:prstGeom prst="rect">
            <a:avLst/>
          </a:prstGeom>
          <a:solidFill>
            <a:srgbClr val="F4F3EE"/>
          </a:solidFill>
          <a:ln w="6350">
            <a:solidFill>
              <a:srgbClr val="E4E3DD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548640" y="3721608"/>
            <a:ext cx="3657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B0F1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Payer enrollment</a:t>
            </a:r>
            <a:endParaRPr lang="en-US" sz="1300" dirty="0"/>
          </a:p>
        </p:txBody>
      </p:sp>
      <p:sp>
        <p:nvSpPr>
          <p:cNvPr id="14" name="Text 12"/>
          <p:cNvSpPr/>
          <p:nvPr/>
        </p:nvSpPr>
        <p:spPr>
          <a:xfrm>
            <a:off x="548640" y="3995928"/>
            <a:ext cx="3657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i="1" dirty="0">
                <a:solidFill>
                  <a:srgbClr val="3A3F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Same packets re-assembled</a:t>
            </a:r>
            <a:endParaRPr lang="en-US" sz="1200" dirty="0"/>
          </a:p>
        </p:txBody>
      </p:sp>
      <p:sp>
        <p:nvSpPr>
          <p:cNvPr id="15" name="Shape 13"/>
          <p:cNvSpPr/>
          <p:nvPr/>
        </p:nvSpPr>
        <p:spPr>
          <a:xfrm>
            <a:off x="4663440" y="3611880"/>
            <a:ext cx="4023360" cy="713232"/>
          </a:xfrm>
          <a:prstGeom prst="rect">
            <a:avLst/>
          </a:prstGeom>
          <a:solidFill>
            <a:srgbClr val="F4F3EE"/>
          </a:solidFill>
          <a:ln w="6350">
            <a:solidFill>
              <a:srgbClr val="E4E3DD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4846320" y="3721608"/>
            <a:ext cx="3657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B0F1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Survey &amp; audit</a:t>
            </a:r>
            <a:endParaRPr lang="en-US" sz="1300" dirty="0"/>
          </a:p>
        </p:txBody>
      </p:sp>
      <p:sp>
        <p:nvSpPr>
          <p:cNvPr id="17" name="Text 15"/>
          <p:cNvSpPr/>
          <p:nvPr/>
        </p:nvSpPr>
        <p:spPr>
          <a:xfrm>
            <a:off x="4846320" y="3995928"/>
            <a:ext cx="3657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i="1" dirty="0">
                <a:solidFill>
                  <a:srgbClr val="3A3F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Same evidence re-built from memory</a:t>
            </a:r>
            <a:endParaRPr lang="en-US" sz="1200" dirty="0"/>
          </a:p>
        </p:txBody>
      </p:sp>
      <p:sp>
        <p:nvSpPr>
          <p:cNvPr id="18" name="Shape 16"/>
          <p:cNvSpPr/>
          <p:nvPr/>
        </p:nvSpPr>
        <p:spPr>
          <a:xfrm>
            <a:off x="365760" y="4846320"/>
            <a:ext cx="8412480" cy="0"/>
          </a:xfrm>
          <a:prstGeom prst="line">
            <a:avLst/>
          </a:prstGeom>
          <a:noFill/>
          <a:ln w="6350">
            <a:solidFill>
              <a:srgbClr val="E4E3DD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365760" y="4901184"/>
            <a:ext cx="84124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B71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Rōvn   ·   pre-launch   ·   HIPAA-aligned   ·   BAA available</a:t>
            </a:r>
            <a:endParaRPr lang="en-US" sz="9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AFAF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65760" y="274320"/>
            <a:ext cx="10972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dirty="0">
                <a:solidFill>
                  <a:srgbClr val="0E8A8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Rōvn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365760" y="777240"/>
            <a:ext cx="82296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150" kern="0" dirty="0">
                <a:solidFill>
                  <a:srgbClr val="6B71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IT COSTS</a:t>
            </a:r>
            <a:endParaRPr lang="en-US" sz="1100" dirty="0"/>
          </a:p>
        </p:txBody>
      </p:sp>
      <p:sp>
        <p:nvSpPr>
          <p:cNvPr id="4" name="Text 2"/>
          <p:cNvSpPr/>
          <p:nvPr/>
        </p:nvSpPr>
        <p:spPr>
          <a:xfrm>
            <a:off x="365760" y="1051560"/>
            <a:ext cx="841248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dirty="0">
                <a:solidFill>
                  <a:srgbClr val="0B0F12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Every rebuild is a hole in the P&amp;L.</a:t>
            </a:r>
            <a:endParaRPr lang="en-US" sz="2800" dirty="0"/>
          </a:p>
        </p:txBody>
      </p:sp>
      <p:sp>
        <p:nvSpPr>
          <p:cNvPr id="5" name="Shape 3"/>
          <p:cNvSpPr/>
          <p:nvPr/>
        </p:nvSpPr>
        <p:spPr>
          <a:xfrm>
            <a:off x="365760" y="1874520"/>
            <a:ext cx="4023360" cy="36576"/>
          </a:xfrm>
          <a:prstGeom prst="rect">
            <a:avLst/>
          </a:prstGeom>
          <a:solidFill>
            <a:srgbClr val="B91C1C"/>
          </a:solidFill>
          <a:ln w="12700">
            <a:solidFill>
              <a:srgbClr val="B91C1C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365760" y="1874520"/>
            <a:ext cx="4023360" cy="1078992"/>
          </a:xfrm>
          <a:prstGeom prst="rect">
            <a:avLst/>
          </a:prstGeom>
          <a:solidFill>
            <a:srgbClr val="F4F3EE"/>
          </a:solidFill>
          <a:ln w="6350">
            <a:solidFill>
              <a:srgbClr val="E4E3DD"/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365760" y="1874520"/>
            <a:ext cx="4023360" cy="36576"/>
          </a:xfrm>
          <a:prstGeom prst="rect">
            <a:avLst/>
          </a:prstGeom>
          <a:solidFill>
            <a:srgbClr val="B91C1C"/>
          </a:solidFill>
          <a:ln w="12700">
            <a:solidFill>
              <a:srgbClr val="B91C1C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548640" y="2039112"/>
            <a:ext cx="3657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0B0F12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Delayed start</a:t>
            </a:r>
            <a:endParaRPr lang="en-US" sz="1700" dirty="0"/>
          </a:p>
        </p:txBody>
      </p:sp>
      <p:sp>
        <p:nvSpPr>
          <p:cNvPr id="9" name="Text 7"/>
          <p:cNvSpPr/>
          <p:nvPr/>
        </p:nvSpPr>
        <p:spPr>
          <a:xfrm>
            <a:off x="548640" y="2441448"/>
            <a:ext cx="3657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300" dirty="0">
                <a:solidFill>
                  <a:srgbClr val="3A3F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 coverage. Shifts go unfilled. Patients reroute.</a:t>
            </a:r>
            <a:endParaRPr lang="en-US" sz="1300" dirty="0"/>
          </a:p>
        </p:txBody>
      </p:sp>
      <p:sp>
        <p:nvSpPr>
          <p:cNvPr id="10" name="Shape 8"/>
          <p:cNvSpPr/>
          <p:nvPr/>
        </p:nvSpPr>
        <p:spPr>
          <a:xfrm>
            <a:off x="4663440" y="1874520"/>
            <a:ext cx="4023360" cy="36576"/>
          </a:xfrm>
          <a:prstGeom prst="rect">
            <a:avLst/>
          </a:prstGeom>
          <a:solidFill>
            <a:srgbClr val="B91C1C"/>
          </a:solidFill>
          <a:ln w="12700">
            <a:solidFill>
              <a:srgbClr val="B91C1C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4663440" y="1874520"/>
            <a:ext cx="4023360" cy="1078992"/>
          </a:xfrm>
          <a:prstGeom prst="rect">
            <a:avLst/>
          </a:prstGeom>
          <a:solidFill>
            <a:srgbClr val="F4F3EE"/>
          </a:solidFill>
          <a:ln w="6350">
            <a:solidFill>
              <a:srgbClr val="E4E3DD"/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4663440" y="1874520"/>
            <a:ext cx="4023360" cy="36576"/>
          </a:xfrm>
          <a:prstGeom prst="rect">
            <a:avLst/>
          </a:prstGeom>
          <a:solidFill>
            <a:srgbClr val="B91C1C"/>
          </a:solidFill>
          <a:ln w="12700">
            <a:solidFill>
              <a:srgbClr val="B91C1C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4846320" y="2039112"/>
            <a:ext cx="3657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0B0F12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Credentialed but not billable</a:t>
            </a:r>
            <a:endParaRPr lang="en-US" sz="1700" dirty="0"/>
          </a:p>
        </p:txBody>
      </p:sp>
      <p:sp>
        <p:nvSpPr>
          <p:cNvPr id="14" name="Text 12"/>
          <p:cNvSpPr/>
          <p:nvPr/>
        </p:nvSpPr>
        <p:spPr>
          <a:xfrm>
            <a:off x="4846320" y="2441448"/>
            <a:ext cx="3657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300" dirty="0">
                <a:solidFill>
                  <a:srgbClr val="3A3F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Provider works; facility cannot collect.</a:t>
            </a:r>
            <a:endParaRPr lang="en-US" sz="1300" dirty="0"/>
          </a:p>
        </p:txBody>
      </p:sp>
      <p:sp>
        <p:nvSpPr>
          <p:cNvPr id="15" name="Shape 13"/>
          <p:cNvSpPr/>
          <p:nvPr/>
        </p:nvSpPr>
        <p:spPr>
          <a:xfrm>
            <a:off x="365760" y="3108960"/>
            <a:ext cx="4023360" cy="36576"/>
          </a:xfrm>
          <a:prstGeom prst="rect">
            <a:avLst/>
          </a:prstGeom>
          <a:solidFill>
            <a:srgbClr val="B91C1C"/>
          </a:solidFill>
          <a:ln w="12700">
            <a:solidFill>
              <a:srgbClr val="B91C1C"/>
            </a:solidFill>
            <a:prstDash val="solid"/>
          </a:ln>
        </p:spPr>
      </p:sp>
      <p:sp>
        <p:nvSpPr>
          <p:cNvPr id="16" name="Shape 14"/>
          <p:cNvSpPr/>
          <p:nvPr/>
        </p:nvSpPr>
        <p:spPr>
          <a:xfrm>
            <a:off x="365760" y="3108960"/>
            <a:ext cx="4023360" cy="1078992"/>
          </a:xfrm>
          <a:prstGeom prst="rect">
            <a:avLst/>
          </a:prstGeom>
          <a:solidFill>
            <a:srgbClr val="F4F3EE"/>
          </a:solidFill>
          <a:ln w="6350">
            <a:solidFill>
              <a:srgbClr val="E4E3DD"/>
            </a:solidFill>
            <a:prstDash val="solid"/>
          </a:ln>
        </p:spPr>
      </p:sp>
      <p:sp>
        <p:nvSpPr>
          <p:cNvPr id="17" name="Shape 15"/>
          <p:cNvSpPr/>
          <p:nvPr/>
        </p:nvSpPr>
        <p:spPr>
          <a:xfrm>
            <a:off x="365760" y="3108960"/>
            <a:ext cx="4023360" cy="36576"/>
          </a:xfrm>
          <a:prstGeom prst="rect">
            <a:avLst/>
          </a:prstGeom>
          <a:solidFill>
            <a:srgbClr val="B91C1C"/>
          </a:solidFill>
          <a:ln w="12700">
            <a:solidFill>
              <a:srgbClr val="B91C1C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548640" y="3273552"/>
            <a:ext cx="3657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0B0F12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Expired credential</a:t>
            </a:r>
            <a:endParaRPr lang="en-US" sz="1700" dirty="0"/>
          </a:p>
        </p:txBody>
      </p:sp>
      <p:sp>
        <p:nvSpPr>
          <p:cNvPr id="19" name="Text 17"/>
          <p:cNvSpPr/>
          <p:nvPr/>
        </p:nvSpPr>
        <p:spPr>
          <a:xfrm>
            <a:off x="548640" y="3675888"/>
            <a:ext cx="3657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300" dirty="0">
                <a:solidFill>
                  <a:srgbClr val="3A3F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Survey and audit risk. Recoupment exposure.</a:t>
            </a:r>
            <a:endParaRPr lang="en-US" sz="1300" dirty="0"/>
          </a:p>
        </p:txBody>
      </p:sp>
      <p:sp>
        <p:nvSpPr>
          <p:cNvPr id="20" name="Shape 18"/>
          <p:cNvSpPr/>
          <p:nvPr/>
        </p:nvSpPr>
        <p:spPr>
          <a:xfrm>
            <a:off x="4663440" y="3108960"/>
            <a:ext cx="4023360" cy="36576"/>
          </a:xfrm>
          <a:prstGeom prst="rect">
            <a:avLst/>
          </a:prstGeom>
          <a:solidFill>
            <a:srgbClr val="B91C1C"/>
          </a:solidFill>
          <a:ln w="12700">
            <a:solidFill>
              <a:srgbClr val="B91C1C"/>
            </a:solidFill>
            <a:prstDash val="solid"/>
          </a:ln>
        </p:spPr>
      </p:sp>
      <p:sp>
        <p:nvSpPr>
          <p:cNvPr id="21" name="Shape 19"/>
          <p:cNvSpPr/>
          <p:nvPr/>
        </p:nvSpPr>
        <p:spPr>
          <a:xfrm>
            <a:off x="4663440" y="3108960"/>
            <a:ext cx="4023360" cy="1078992"/>
          </a:xfrm>
          <a:prstGeom prst="rect">
            <a:avLst/>
          </a:prstGeom>
          <a:solidFill>
            <a:srgbClr val="F4F3EE"/>
          </a:solidFill>
          <a:ln w="6350">
            <a:solidFill>
              <a:srgbClr val="E4E3DD"/>
            </a:solidFill>
            <a:prstDash val="solid"/>
          </a:ln>
        </p:spPr>
      </p:sp>
      <p:sp>
        <p:nvSpPr>
          <p:cNvPr id="22" name="Shape 20"/>
          <p:cNvSpPr/>
          <p:nvPr/>
        </p:nvSpPr>
        <p:spPr>
          <a:xfrm>
            <a:off x="4663440" y="3108960"/>
            <a:ext cx="4023360" cy="36576"/>
          </a:xfrm>
          <a:prstGeom prst="rect">
            <a:avLst/>
          </a:prstGeom>
          <a:solidFill>
            <a:srgbClr val="B91C1C"/>
          </a:solidFill>
          <a:ln w="12700">
            <a:solidFill>
              <a:srgbClr val="B91C1C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4846320" y="3273552"/>
            <a:ext cx="3657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0B0F12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Manual chase</a:t>
            </a:r>
            <a:endParaRPr lang="en-US" sz="1700" dirty="0"/>
          </a:p>
        </p:txBody>
      </p:sp>
      <p:sp>
        <p:nvSpPr>
          <p:cNvPr id="24" name="Text 22"/>
          <p:cNvSpPr/>
          <p:nvPr/>
        </p:nvSpPr>
        <p:spPr>
          <a:xfrm>
            <a:off x="4846320" y="3675888"/>
            <a:ext cx="3657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300" dirty="0">
                <a:solidFill>
                  <a:srgbClr val="3A3F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MSO and CVO burnout. Highest-paid people on copy-paste.</a:t>
            </a:r>
            <a:endParaRPr lang="en-US" sz="1300" dirty="0"/>
          </a:p>
        </p:txBody>
      </p:sp>
      <p:sp>
        <p:nvSpPr>
          <p:cNvPr id="25" name="Shape 23"/>
          <p:cNvSpPr/>
          <p:nvPr/>
        </p:nvSpPr>
        <p:spPr>
          <a:xfrm>
            <a:off x="365760" y="4846320"/>
            <a:ext cx="8412480" cy="0"/>
          </a:xfrm>
          <a:prstGeom prst="line">
            <a:avLst/>
          </a:prstGeom>
          <a:noFill/>
          <a:ln w="6350">
            <a:solidFill>
              <a:srgbClr val="E4E3DD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365760" y="4901184"/>
            <a:ext cx="84124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B71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Rōvn   ·   pre-launch   ·   HIPAA-aligned   ·   BAA available</a:t>
            </a:r>
            <a:endParaRPr lang="en-US" sz="9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AFAF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65760" y="274320"/>
            <a:ext cx="10972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dirty="0">
                <a:solidFill>
                  <a:srgbClr val="0E8A8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Rōvn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365760" y="777240"/>
            <a:ext cx="82296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150" kern="0" dirty="0">
                <a:solidFill>
                  <a:srgbClr val="6B71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INSIGHT</a:t>
            </a:r>
            <a:endParaRPr lang="en-US" sz="1100" dirty="0"/>
          </a:p>
        </p:txBody>
      </p:sp>
      <p:sp>
        <p:nvSpPr>
          <p:cNvPr id="4" name="Text 2"/>
          <p:cNvSpPr/>
          <p:nvPr/>
        </p:nvSpPr>
        <p:spPr>
          <a:xfrm>
            <a:off x="365760" y="1051560"/>
            <a:ext cx="841248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dirty="0">
                <a:solidFill>
                  <a:srgbClr val="0B0F12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Evidence should compound. Today it doesn't.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365760" y="1783080"/>
            <a:ext cx="8229600" cy="1280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dirty="0">
                <a:solidFill>
                  <a:srgbClr val="0B0F1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Every primary-source check, every named decision, every credential validity window is a receipt. Today those receipts live trapped inside one facility, one system, one MSO's spreadsheet. We make them reusable.</a:t>
            </a:r>
            <a:endParaRPr lang="en-US" sz="1600" dirty="0"/>
          </a:p>
        </p:txBody>
      </p:sp>
      <p:sp>
        <p:nvSpPr>
          <p:cNvPr id="6" name="Shape 4"/>
          <p:cNvSpPr/>
          <p:nvPr/>
        </p:nvSpPr>
        <p:spPr>
          <a:xfrm>
            <a:off x="365760" y="3337560"/>
            <a:ext cx="45720" cy="502920"/>
          </a:xfrm>
          <a:prstGeom prst="rect">
            <a:avLst/>
          </a:prstGeom>
          <a:solidFill>
            <a:srgbClr val="0E8A8A"/>
          </a:solidFill>
          <a:ln w="12700">
            <a:solidFill>
              <a:srgbClr val="0E8A8A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594360" y="3337560"/>
            <a:ext cx="79552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i="1" dirty="0">
                <a:solidFill>
                  <a:srgbClr val="0B0F12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Rōvn does the work. Source systems prove the facts. Humans own the decision.</a:t>
            </a:r>
            <a:endParaRPr lang="en-US" sz="1800" dirty="0"/>
          </a:p>
        </p:txBody>
      </p:sp>
      <p:sp>
        <p:nvSpPr>
          <p:cNvPr id="8" name="Text 6"/>
          <p:cNvSpPr/>
          <p:nvPr/>
        </p:nvSpPr>
        <p:spPr>
          <a:xfrm>
            <a:off x="365760" y="411480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spc="100" kern="0" dirty="0">
                <a:solidFill>
                  <a:srgbClr val="0A6B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Receipts → reusable evidence → faster onboarding → more facilities → more receipts.</a:t>
            </a:r>
            <a:endParaRPr lang="en-US" sz="1300" dirty="0"/>
          </a:p>
        </p:txBody>
      </p:sp>
      <p:sp>
        <p:nvSpPr>
          <p:cNvPr id="9" name="Shape 7"/>
          <p:cNvSpPr/>
          <p:nvPr/>
        </p:nvSpPr>
        <p:spPr>
          <a:xfrm>
            <a:off x="365760" y="4846320"/>
            <a:ext cx="8412480" cy="0"/>
          </a:xfrm>
          <a:prstGeom prst="line">
            <a:avLst/>
          </a:prstGeom>
          <a:noFill/>
          <a:ln w="6350">
            <a:solidFill>
              <a:srgbClr val="E4E3DD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365760" y="4901184"/>
            <a:ext cx="84124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B71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Rōvn   ·   pre-launch   ·   HIPAA-aligned   ·   BAA available</a:t>
            </a:r>
            <a:endParaRPr lang="en-US" sz="9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AFAF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65760" y="274320"/>
            <a:ext cx="10972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dirty="0">
                <a:solidFill>
                  <a:srgbClr val="0E8A8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Rōvn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365760" y="777240"/>
            <a:ext cx="82296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150" kern="0" dirty="0">
                <a:solidFill>
                  <a:srgbClr val="6B71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WE BUILT</a:t>
            </a:r>
            <a:endParaRPr lang="en-US" sz="1100" dirty="0"/>
          </a:p>
        </p:txBody>
      </p:sp>
      <p:sp>
        <p:nvSpPr>
          <p:cNvPr id="4" name="Text 2"/>
          <p:cNvSpPr/>
          <p:nvPr/>
        </p:nvSpPr>
        <p:spPr>
          <a:xfrm>
            <a:off x="365760" y="1051560"/>
            <a:ext cx="841248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dirty="0">
                <a:solidFill>
                  <a:srgbClr val="0B0F12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One operator surface. Built around the four human gates.</a:t>
            </a:r>
            <a:endParaRPr lang="en-US" sz="2200" dirty="0"/>
          </a:p>
        </p:txBody>
      </p:sp>
      <p:sp>
        <p:nvSpPr>
          <p:cNvPr id="5" name="Text 3"/>
          <p:cNvSpPr/>
          <p:nvPr/>
        </p:nvSpPr>
        <p:spPr>
          <a:xfrm>
            <a:off x="365760" y="1783080"/>
            <a:ext cx="402336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150" kern="0" dirty="0">
                <a:solidFill>
                  <a:srgbClr val="0E8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OPERATOR</a:t>
            </a:r>
            <a:endParaRPr lang="en-US" sz="1000" dirty="0"/>
          </a:p>
        </p:txBody>
      </p:sp>
      <p:sp>
        <p:nvSpPr>
          <p:cNvPr id="6" name="Text 4"/>
          <p:cNvSpPr/>
          <p:nvPr/>
        </p:nvSpPr>
        <p:spPr>
          <a:xfrm>
            <a:off x="365760" y="2011680"/>
            <a:ext cx="40233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dirty="0">
                <a:solidFill>
                  <a:srgbClr val="0B0F12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Facility cockpit + readiness app, live at passport.rovn.to.</a:t>
            </a:r>
            <a:endParaRPr lang="en-US" sz="1600" dirty="0"/>
          </a:p>
        </p:txBody>
      </p:sp>
      <p:sp>
        <p:nvSpPr>
          <p:cNvPr id="7" name="Text 5"/>
          <p:cNvSpPr/>
          <p:nvPr/>
        </p:nvSpPr>
        <p:spPr>
          <a:xfrm>
            <a:off x="365760" y="2514600"/>
            <a:ext cx="4023360" cy="1143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3A3F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Moves every worker through application → screening → offer → clear-to-start → credential → privilege → clear-to-bill → monitor → re-cred.</a:t>
            </a:r>
            <a:endParaRPr lang="en-US" sz="1200" dirty="0"/>
          </a:p>
        </p:txBody>
      </p:sp>
      <p:sp>
        <p:nvSpPr>
          <p:cNvPr id="8" name="Text 6"/>
          <p:cNvSpPr/>
          <p:nvPr/>
        </p:nvSpPr>
        <p:spPr>
          <a:xfrm>
            <a:off x="365760" y="3703320"/>
            <a:ext cx="402336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150" kern="0" dirty="0">
                <a:solidFill>
                  <a:srgbClr val="6B71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HUMAN-DECISION GATES</a:t>
            </a:r>
            <a:endParaRPr lang="en-US" sz="1000" dirty="0"/>
          </a:p>
        </p:txBody>
      </p:sp>
      <p:sp>
        <p:nvSpPr>
          <p:cNvPr id="9" name="Text 7"/>
          <p:cNvSpPr/>
          <p:nvPr/>
        </p:nvSpPr>
        <p:spPr>
          <a:xfrm>
            <a:off x="365760" y="3931920"/>
            <a:ext cx="40233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0B0F1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interview   ·   offer   ·   hire / credential   ·   privilege grant</a:t>
            </a:r>
            <a:endParaRPr lang="en-US" sz="1200" dirty="0"/>
          </a:p>
        </p:txBody>
      </p:sp>
      <p:sp>
        <p:nvSpPr>
          <p:cNvPr id="10" name="Text 8"/>
          <p:cNvSpPr/>
          <p:nvPr/>
        </p:nvSpPr>
        <p:spPr>
          <a:xfrm>
            <a:off x="4754880" y="1783080"/>
            <a:ext cx="402336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150" kern="0" dirty="0">
                <a:solidFill>
                  <a:srgbClr val="0E8A8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EVIDENCE RAIL</a:t>
            </a:r>
            <a:endParaRPr lang="en-US" sz="1000" dirty="0"/>
          </a:p>
        </p:txBody>
      </p:sp>
      <p:sp>
        <p:nvSpPr>
          <p:cNvPr id="11" name="Text 9"/>
          <p:cNvSpPr/>
          <p:nvPr/>
        </p:nvSpPr>
        <p:spPr>
          <a:xfrm>
            <a:off x="4754880" y="2011680"/>
            <a:ext cx="40233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dirty="0">
                <a:solidFill>
                  <a:srgbClr val="0B0F12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Source-receipted, hash-chained, surveyor-defensible.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4754880" y="2514600"/>
            <a:ext cx="4023360" cy="1417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3A3F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36 live source-authority adapters. 43 healthcare roles × 51 jurisdictions = 2,193 coverage cells. Zero unsupported. 7-yr Object-Lock retention for survey / CMS recoupment defense.</a:t>
            </a:r>
            <a:endParaRPr lang="en-US" sz="1200" dirty="0"/>
          </a:p>
        </p:txBody>
      </p:sp>
      <p:sp>
        <p:nvSpPr>
          <p:cNvPr id="13" name="Shape 11"/>
          <p:cNvSpPr/>
          <p:nvPr/>
        </p:nvSpPr>
        <p:spPr>
          <a:xfrm>
            <a:off x="365760" y="4846320"/>
            <a:ext cx="8412480" cy="0"/>
          </a:xfrm>
          <a:prstGeom prst="line">
            <a:avLst/>
          </a:prstGeom>
          <a:noFill/>
          <a:ln w="6350">
            <a:solidFill>
              <a:srgbClr val="E4E3DD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365760" y="4901184"/>
            <a:ext cx="84124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B71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passport.rovn.to/readiness?demo=1   ·   live wedge demo</a:t>
            </a:r>
            <a:endParaRPr lang="en-US" sz="9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AFAF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65760" y="274320"/>
            <a:ext cx="10972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dirty="0">
                <a:solidFill>
                  <a:srgbClr val="0E8A8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Rōvn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365760" y="777240"/>
            <a:ext cx="82296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150" kern="0" dirty="0">
                <a:solidFill>
                  <a:srgbClr val="6B71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HOW WE EXPAND   ·   WEDGE → NETWORK</a:t>
            </a:r>
            <a:endParaRPr lang="en-US" sz="1100" dirty="0"/>
          </a:p>
        </p:txBody>
      </p:sp>
      <p:sp>
        <p:nvSpPr>
          <p:cNvPr id="4" name="Text 2"/>
          <p:cNvSpPr/>
          <p:nvPr/>
        </p:nvSpPr>
        <p:spPr>
          <a:xfrm>
            <a:off x="365760" y="1051560"/>
            <a:ext cx="841248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dirty="0">
                <a:solidFill>
                  <a:srgbClr val="0B0F12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Start with readiness. End with the workforce operating layer.</a:t>
            </a:r>
            <a:endParaRPr lang="en-US" sz="2200" dirty="0"/>
          </a:p>
        </p:txBody>
      </p:sp>
      <p:sp>
        <p:nvSpPr>
          <p:cNvPr id="5" name="Text 3"/>
          <p:cNvSpPr/>
          <p:nvPr/>
        </p:nvSpPr>
        <p:spPr>
          <a:xfrm>
            <a:off x="365760" y="1828800"/>
            <a:ext cx="54864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150" kern="0" dirty="0">
                <a:solidFill>
                  <a:srgbClr val="6B71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STAGE</a:t>
            </a:r>
            <a:endParaRPr lang="en-US" sz="1000" dirty="0"/>
          </a:p>
        </p:txBody>
      </p:sp>
      <p:sp>
        <p:nvSpPr>
          <p:cNvPr id="6" name="Text 4"/>
          <p:cNvSpPr/>
          <p:nvPr/>
        </p:nvSpPr>
        <p:spPr>
          <a:xfrm>
            <a:off x="1005840" y="1828800"/>
            <a:ext cx="45720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150" kern="0" dirty="0">
                <a:solidFill>
                  <a:srgbClr val="6B71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WE SHIP</a:t>
            </a:r>
            <a:endParaRPr lang="en-US" sz="1000" dirty="0"/>
          </a:p>
        </p:txBody>
      </p:sp>
      <p:sp>
        <p:nvSpPr>
          <p:cNvPr id="7" name="Text 5"/>
          <p:cNvSpPr/>
          <p:nvPr/>
        </p:nvSpPr>
        <p:spPr>
          <a:xfrm>
            <a:off x="5669280" y="1828800"/>
            <a:ext cx="310896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150" kern="0" dirty="0">
                <a:solidFill>
                  <a:srgbClr val="6B71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WHY IT MATTERS</a:t>
            </a:r>
            <a:endParaRPr lang="en-US" sz="1000" dirty="0"/>
          </a:p>
        </p:txBody>
      </p:sp>
      <p:sp>
        <p:nvSpPr>
          <p:cNvPr id="8" name="Shape 6"/>
          <p:cNvSpPr/>
          <p:nvPr/>
        </p:nvSpPr>
        <p:spPr>
          <a:xfrm>
            <a:off x="365760" y="2103120"/>
            <a:ext cx="8412480" cy="0"/>
          </a:xfrm>
          <a:prstGeom prst="line">
            <a:avLst/>
          </a:prstGeom>
          <a:noFill/>
          <a:ln w="12700">
            <a:solidFill>
              <a:srgbClr val="0B0F12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365760" y="2212848"/>
            <a:ext cx="5486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dirty="0">
                <a:solidFill>
                  <a:srgbClr val="0E8A8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1</a:t>
            </a:r>
            <a:endParaRPr lang="en-US" sz="2200" dirty="0"/>
          </a:p>
        </p:txBody>
      </p:sp>
      <p:sp>
        <p:nvSpPr>
          <p:cNvPr id="10" name="Text 8"/>
          <p:cNvSpPr/>
          <p:nvPr/>
        </p:nvSpPr>
        <p:spPr>
          <a:xfrm>
            <a:off x="1005840" y="2212848"/>
            <a:ext cx="155448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B0F1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Readiness</a:t>
            </a:r>
            <a:endParaRPr lang="en-US" sz="1300" dirty="0"/>
          </a:p>
        </p:txBody>
      </p:sp>
      <p:sp>
        <p:nvSpPr>
          <p:cNvPr id="11" name="Text 9"/>
          <p:cNvSpPr/>
          <p:nvPr/>
        </p:nvSpPr>
        <p:spPr>
          <a:xfrm>
            <a:off x="1005840" y="2450592"/>
            <a:ext cx="457200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3A3F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Internal roster readiness — start / practice / bill / expirables.</a:t>
            </a:r>
            <a:endParaRPr lang="en-US" sz="1050" dirty="0"/>
          </a:p>
        </p:txBody>
      </p:sp>
      <p:sp>
        <p:nvSpPr>
          <p:cNvPr id="12" name="Text 10"/>
          <p:cNvSpPr/>
          <p:nvPr/>
        </p:nvSpPr>
        <p:spPr>
          <a:xfrm>
            <a:off x="5669280" y="2212848"/>
            <a:ext cx="31089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i="1" dirty="0">
                <a:solidFill>
                  <a:srgbClr val="0B0F1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Low-friction entry into facilities</a:t>
            </a:r>
            <a:endParaRPr lang="en-US" sz="1200" dirty="0"/>
          </a:p>
        </p:txBody>
      </p:sp>
      <p:sp>
        <p:nvSpPr>
          <p:cNvPr id="13" name="Shape 11"/>
          <p:cNvSpPr/>
          <p:nvPr/>
        </p:nvSpPr>
        <p:spPr>
          <a:xfrm>
            <a:off x="365760" y="2688336"/>
            <a:ext cx="8412480" cy="0"/>
          </a:xfrm>
          <a:prstGeom prst="line">
            <a:avLst/>
          </a:prstGeom>
          <a:noFill/>
          <a:ln w="6350">
            <a:solidFill>
              <a:srgbClr val="E4E3DD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365760" y="2715768"/>
            <a:ext cx="5486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dirty="0">
                <a:solidFill>
                  <a:srgbClr val="0E8A8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2</a:t>
            </a:r>
            <a:endParaRPr lang="en-US" sz="2200" dirty="0"/>
          </a:p>
        </p:txBody>
      </p:sp>
      <p:sp>
        <p:nvSpPr>
          <p:cNvPr id="15" name="Text 13"/>
          <p:cNvSpPr/>
          <p:nvPr/>
        </p:nvSpPr>
        <p:spPr>
          <a:xfrm>
            <a:off x="1005840" y="2715768"/>
            <a:ext cx="155448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B0F1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Full Operator</a:t>
            </a:r>
            <a:endParaRPr lang="en-US" sz="1300" dirty="0"/>
          </a:p>
        </p:txBody>
      </p:sp>
      <p:sp>
        <p:nvSpPr>
          <p:cNvPr id="16" name="Text 14"/>
          <p:cNvSpPr/>
          <p:nvPr/>
        </p:nvSpPr>
        <p:spPr>
          <a:xfrm>
            <a:off x="1005840" y="2953512"/>
            <a:ext cx="457200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3A3F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Hiring, credentialing, privileging, payer readiness, monitoring.</a:t>
            </a:r>
            <a:endParaRPr lang="en-US" sz="1050" dirty="0"/>
          </a:p>
        </p:txBody>
      </p:sp>
      <p:sp>
        <p:nvSpPr>
          <p:cNvPr id="17" name="Text 15"/>
          <p:cNvSpPr/>
          <p:nvPr/>
        </p:nvSpPr>
        <p:spPr>
          <a:xfrm>
            <a:off x="5669280" y="2715768"/>
            <a:ext cx="31089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i="1" dirty="0">
                <a:solidFill>
                  <a:srgbClr val="0B0F1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Rōvn becomes daily workflow</a:t>
            </a:r>
            <a:endParaRPr lang="en-US" sz="1200" dirty="0"/>
          </a:p>
        </p:txBody>
      </p:sp>
      <p:sp>
        <p:nvSpPr>
          <p:cNvPr id="18" name="Shape 16"/>
          <p:cNvSpPr/>
          <p:nvPr/>
        </p:nvSpPr>
        <p:spPr>
          <a:xfrm>
            <a:off x="365760" y="3191256"/>
            <a:ext cx="8412480" cy="0"/>
          </a:xfrm>
          <a:prstGeom prst="line">
            <a:avLst/>
          </a:prstGeom>
          <a:noFill/>
          <a:ln w="6350">
            <a:solidFill>
              <a:srgbClr val="E4E3DD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365760" y="3218688"/>
            <a:ext cx="5486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dirty="0">
                <a:solidFill>
                  <a:srgbClr val="0E8A8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3</a:t>
            </a:r>
            <a:endParaRPr lang="en-US" sz="2200" dirty="0"/>
          </a:p>
        </p:txBody>
      </p:sp>
      <p:sp>
        <p:nvSpPr>
          <p:cNvPr id="20" name="Text 18"/>
          <p:cNvSpPr/>
          <p:nvPr/>
        </p:nvSpPr>
        <p:spPr>
          <a:xfrm>
            <a:off x="1005840" y="3218688"/>
            <a:ext cx="155448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B0F1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Worker Passport</a:t>
            </a:r>
            <a:endParaRPr lang="en-US" sz="1300" dirty="0"/>
          </a:p>
        </p:txBody>
      </p:sp>
      <p:sp>
        <p:nvSpPr>
          <p:cNvPr id="21" name="Text 19"/>
          <p:cNvSpPr/>
          <p:nvPr/>
        </p:nvSpPr>
        <p:spPr>
          <a:xfrm>
            <a:off x="1005840" y="3456432"/>
            <a:ext cx="457200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3A3F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Workers own reusable evidence and consent.</a:t>
            </a:r>
            <a:endParaRPr lang="en-US" sz="1050" dirty="0"/>
          </a:p>
        </p:txBody>
      </p:sp>
      <p:sp>
        <p:nvSpPr>
          <p:cNvPr id="22" name="Text 20"/>
          <p:cNvSpPr/>
          <p:nvPr/>
        </p:nvSpPr>
        <p:spPr>
          <a:xfrm>
            <a:off x="5669280" y="3218688"/>
            <a:ext cx="31089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i="1" dirty="0">
                <a:solidFill>
                  <a:srgbClr val="0B0F1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Evidence becomes portable</a:t>
            </a:r>
            <a:endParaRPr lang="en-US" sz="1200" dirty="0"/>
          </a:p>
        </p:txBody>
      </p:sp>
      <p:sp>
        <p:nvSpPr>
          <p:cNvPr id="23" name="Shape 21"/>
          <p:cNvSpPr/>
          <p:nvPr/>
        </p:nvSpPr>
        <p:spPr>
          <a:xfrm>
            <a:off x="365760" y="3694176"/>
            <a:ext cx="8412480" cy="0"/>
          </a:xfrm>
          <a:prstGeom prst="line">
            <a:avLst/>
          </a:prstGeom>
          <a:noFill/>
          <a:ln w="6350">
            <a:solidFill>
              <a:srgbClr val="E4E3DD"/>
            </a:solidFill>
            <a:prstDash val="solid"/>
          </a:ln>
        </p:spPr>
      </p:sp>
      <p:sp>
        <p:nvSpPr>
          <p:cNvPr id="24" name="Text 22"/>
          <p:cNvSpPr/>
          <p:nvPr/>
        </p:nvSpPr>
        <p:spPr>
          <a:xfrm>
            <a:off x="365760" y="3721608"/>
            <a:ext cx="5486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dirty="0">
                <a:solidFill>
                  <a:srgbClr val="0E8A8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4</a:t>
            </a:r>
            <a:endParaRPr lang="en-US" sz="2200" dirty="0"/>
          </a:p>
        </p:txBody>
      </p:sp>
      <p:sp>
        <p:nvSpPr>
          <p:cNvPr id="25" name="Text 23"/>
          <p:cNvSpPr/>
          <p:nvPr/>
        </p:nvSpPr>
        <p:spPr>
          <a:xfrm>
            <a:off x="1005840" y="3721608"/>
            <a:ext cx="155448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B0F1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Network</a:t>
            </a:r>
            <a:endParaRPr lang="en-US" sz="1300" dirty="0"/>
          </a:p>
        </p:txBody>
      </p:sp>
      <p:sp>
        <p:nvSpPr>
          <p:cNvPr id="26" name="Text 24"/>
          <p:cNvSpPr/>
          <p:nvPr/>
        </p:nvSpPr>
        <p:spPr>
          <a:xfrm>
            <a:off x="1005840" y="3959352"/>
            <a:ext cx="457200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3A3F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Facilities read/write the same verified workforce layer.</a:t>
            </a:r>
            <a:endParaRPr lang="en-US" sz="1050" dirty="0"/>
          </a:p>
        </p:txBody>
      </p:sp>
      <p:sp>
        <p:nvSpPr>
          <p:cNvPr id="27" name="Text 25"/>
          <p:cNvSpPr/>
          <p:nvPr/>
        </p:nvSpPr>
        <p:spPr>
          <a:xfrm>
            <a:off x="5669280" y="3721608"/>
            <a:ext cx="31089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i="1" dirty="0">
                <a:solidFill>
                  <a:srgbClr val="0B0F1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Faster movement across healthcare</a:t>
            </a:r>
            <a:endParaRPr lang="en-US" sz="1200" dirty="0"/>
          </a:p>
        </p:txBody>
      </p:sp>
      <p:sp>
        <p:nvSpPr>
          <p:cNvPr id="28" name="Shape 26"/>
          <p:cNvSpPr/>
          <p:nvPr/>
        </p:nvSpPr>
        <p:spPr>
          <a:xfrm>
            <a:off x="365760" y="4197096"/>
            <a:ext cx="8412480" cy="0"/>
          </a:xfrm>
          <a:prstGeom prst="line">
            <a:avLst/>
          </a:prstGeom>
          <a:noFill/>
          <a:ln w="6350">
            <a:solidFill>
              <a:srgbClr val="E4E3DD"/>
            </a:solidFill>
            <a:prstDash val="solid"/>
          </a:ln>
        </p:spPr>
      </p:sp>
      <p:sp>
        <p:nvSpPr>
          <p:cNvPr id="29" name="Text 27"/>
          <p:cNvSpPr/>
          <p:nvPr/>
        </p:nvSpPr>
        <p:spPr>
          <a:xfrm>
            <a:off x="365760" y="4224528"/>
            <a:ext cx="5486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dirty="0">
                <a:solidFill>
                  <a:srgbClr val="0E8A8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5</a:t>
            </a:r>
            <a:endParaRPr lang="en-US" sz="2200" dirty="0"/>
          </a:p>
        </p:txBody>
      </p:sp>
      <p:sp>
        <p:nvSpPr>
          <p:cNvPr id="30" name="Text 28"/>
          <p:cNvSpPr/>
          <p:nvPr/>
        </p:nvSpPr>
        <p:spPr>
          <a:xfrm>
            <a:off x="1005840" y="4224528"/>
            <a:ext cx="155448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B0F1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Workforce OS</a:t>
            </a:r>
            <a:endParaRPr lang="en-US" sz="1300" dirty="0"/>
          </a:p>
        </p:txBody>
      </p:sp>
      <p:sp>
        <p:nvSpPr>
          <p:cNvPr id="31" name="Text 29"/>
          <p:cNvSpPr/>
          <p:nvPr/>
        </p:nvSpPr>
        <p:spPr>
          <a:xfrm>
            <a:off x="1005840" y="4462272"/>
            <a:ext cx="457200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3A3F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Scheduling, PTO, deeper ops, multi-site workforce command.</a:t>
            </a:r>
            <a:endParaRPr lang="en-US" sz="1050" dirty="0"/>
          </a:p>
        </p:txBody>
      </p:sp>
      <p:sp>
        <p:nvSpPr>
          <p:cNvPr id="32" name="Text 30"/>
          <p:cNvSpPr/>
          <p:nvPr/>
        </p:nvSpPr>
        <p:spPr>
          <a:xfrm>
            <a:off x="5669280" y="4224528"/>
            <a:ext cx="31089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i="1" dirty="0">
                <a:solidFill>
                  <a:srgbClr val="0B0F1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Rōvn becomes infrastructure</a:t>
            </a:r>
            <a:endParaRPr lang="en-US" sz="1200" dirty="0"/>
          </a:p>
        </p:txBody>
      </p:sp>
      <p:sp>
        <p:nvSpPr>
          <p:cNvPr id="33" name="Shape 31"/>
          <p:cNvSpPr/>
          <p:nvPr/>
        </p:nvSpPr>
        <p:spPr>
          <a:xfrm>
            <a:off x="365760" y="4700016"/>
            <a:ext cx="8412480" cy="0"/>
          </a:xfrm>
          <a:prstGeom prst="line">
            <a:avLst/>
          </a:prstGeom>
          <a:noFill/>
          <a:ln w="6350">
            <a:solidFill>
              <a:srgbClr val="E4E3DD"/>
            </a:solidFill>
            <a:prstDash val="solid"/>
          </a:ln>
        </p:spPr>
      </p:sp>
      <p:sp>
        <p:nvSpPr>
          <p:cNvPr id="34" name="Shape 32"/>
          <p:cNvSpPr/>
          <p:nvPr/>
        </p:nvSpPr>
        <p:spPr>
          <a:xfrm>
            <a:off x="365760" y="4846320"/>
            <a:ext cx="8412480" cy="0"/>
          </a:xfrm>
          <a:prstGeom prst="line">
            <a:avLst/>
          </a:prstGeom>
          <a:noFill/>
          <a:ln w="6350">
            <a:solidFill>
              <a:srgbClr val="E4E3DD"/>
            </a:solidFill>
            <a:prstDash val="solid"/>
          </a:ln>
        </p:spPr>
      </p:sp>
      <p:sp>
        <p:nvSpPr>
          <p:cNvPr id="35" name="Text 33"/>
          <p:cNvSpPr/>
          <p:nvPr/>
        </p:nvSpPr>
        <p:spPr>
          <a:xfrm>
            <a:off x="365760" y="4901184"/>
            <a:ext cx="84124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B71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Rōvn   ·   pre-launch   ·   HIPAA-aligned   ·   BAA available</a:t>
            </a:r>
            <a:endParaRPr lang="en-US" sz="9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AFAF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65760" y="274320"/>
            <a:ext cx="10972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dirty="0">
                <a:solidFill>
                  <a:srgbClr val="0E8A8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Rōvn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365760" y="777240"/>
            <a:ext cx="82296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150" kern="0" dirty="0">
                <a:solidFill>
                  <a:srgbClr val="6B71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BUSINESS MODEL</a:t>
            </a:r>
            <a:endParaRPr lang="en-US" sz="1100" dirty="0"/>
          </a:p>
        </p:txBody>
      </p:sp>
      <p:sp>
        <p:nvSpPr>
          <p:cNvPr id="4" name="Text 2"/>
          <p:cNvSpPr/>
          <p:nvPr/>
        </p:nvSpPr>
        <p:spPr>
          <a:xfrm>
            <a:off x="365760" y="1051560"/>
            <a:ext cx="841248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dirty="0">
                <a:solidFill>
                  <a:srgbClr val="0B0F12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Facilities pay. Workers stay free. No placement fees, ever.</a:t>
            </a:r>
            <a:endParaRPr lang="en-US" sz="2200" dirty="0"/>
          </a:p>
        </p:txBody>
      </p:sp>
      <p:sp>
        <p:nvSpPr>
          <p:cNvPr id="5" name="Text 3"/>
          <p:cNvSpPr/>
          <p:nvPr/>
        </p:nvSpPr>
        <p:spPr>
          <a:xfrm>
            <a:off x="365760" y="1920240"/>
            <a:ext cx="23774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B0F1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 Design Partners</a:t>
            </a:r>
            <a:endParaRPr lang="en-US" sz="1400" dirty="0"/>
          </a:p>
        </p:txBody>
      </p:sp>
      <p:sp>
        <p:nvSpPr>
          <p:cNvPr id="6" name="Text 4"/>
          <p:cNvSpPr/>
          <p:nvPr/>
        </p:nvSpPr>
        <p:spPr>
          <a:xfrm>
            <a:off x="2834640" y="1920240"/>
            <a:ext cx="14630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0E8A8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$0</a:t>
            </a:r>
            <a:endParaRPr lang="en-US" sz="1500" dirty="0"/>
          </a:p>
        </p:txBody>
      </p:sp>
      <p:sp>
        <p:nvSpPr>
          <p:cNvPr id="7" name="Text 5"/>
          <p:cNvSpPr/>
          <p:nvPr/>
        </p:nvSpPr>
        <p:spPr>
          <a:xfrm>
            <a:off x="4389120" y="1920240"/>
            <a:ext cx="43891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3A3F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Structured commitments  ·  shape the operator  ·  Phase 1 only</a:t>
            </a:r>
            <a:endParaRPr lang="en-US" sz="1200" dirty="0"/>
          </a:p>
        </p:txBody>
      </p:sp>
      <p:sp>
        <p:nvSpPr>
          <p:cNvPr id="8" name="Shape 6"/>
          <p:cNvSpPr/>
          <p:nvPr/>
        </p:nvSpPr>
        <p:spPr>
          <a:xfrm>
            <a:off x="365760" y="2377440"/>
            <a:ext cx="8412480" cy="0"/>
          </a:xfrm>
          <a:prstGeom prst="line">
            <a:avLst/>
          </a:prstGeom>
          <a:noFill/>
          <a:ln w="6350">
            <a:solidFill>
              <a:srgbClr val="E4E3DD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365760" y="2450592"/>
            <a:ext cx="23774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B0F1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90-day Paid Pilot</a:t>
            </a:r>
            <a:endParaRPr lang="en-US" sz="1400" dirty="0"/>
          </a:p>
        </p:txBody>
      </p:sp>
      <p:sp>
        <p:nvSpPr>
          <p:cNvPr id="10" name="Text 8"/>
          <p:cNvSpPr/>
          <p:nvPr/>
        </p:nvSpPr>
        <p:spPr>
          <a:xfrm>
            <a:off x="2834640" y="2450592"/>
            <a:ext cx="14630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0E8A8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$12,000</a:t>
            </a:r>
            <a:endParaRPr lang="en-US" sz="1500" dirty="0"/>
          </a:p>
        </p:txBody>
      </p:sp>
      <p:sp>
        <p:nvSpPr>
          <p:cNvPr id="11" name="Text 9"/>
          <p:cNvSpPr/>
          <p:nvPr/>
        </p:nvSpPr>
        <p:spPr>
          <a:xfrm>
            <a:off x="4389120" y="2450592"/>
            <a:ext cx="43891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3A3F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One unit  ·  six readiness questions on real data</a:t>
            </a:r>
            <a:endParaRPr lang="en-US" sz="1200" dirty="0"/>
          </a:p>
        </p:txBody>
      </p:sp>
      <p:sp>
        <p:nvSpPr>
          <p:cNvPr id="12" name="Shape 10"/>
          <p:cNvSpPr/>
          <p:nvPr/>
        </p:nvSpPr>
        <p:spPr>
          <a:xfrm>
            <a:off x="365760" y="2907792"/>
            <a:ext cx="8412480" cy="0"/>
          </a:xfrm>
          <a:prstGeom prst="line">
            <a:avLst/>
          </a:prstGeom>
          <a:noFill/>
          <a:ln w="6350">
            <a:solidFill>
              <a:srgbClr val="E4E3DD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365760" y="2980944"/>
            <a:ext cx="23774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B0F1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Core Operator</a:t>
            </a:r>
            <a:endParaRPr lang="en-US" sz="1400" dirty="0"/>
          </a:p>
        </p:txBody>
      </p:sp>
      <p:sp>
        <p:nvSpPr>
          <p:cNvPr id="14" name="Text 12"/>
          <p:cNvSpPr/>
          <p:nvPr/>
        </p:nvSpPr>
        <p:spPr>
          <a:xfrm>
            <a:off x="2834640" y="2980944"/>
            <a:ext cx="14630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0E8A8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$10K / month</a:t>
            </a:r>
            <a:endParaRPr lang="en-US" sz="1500" dirty="0"/>
          </a:p>
        </p:txBody>
      </p:sp>
      <p:sp>
        <p:nvSpPr>
          <p:cNvPr id="15" name="Text 13"/>
          <p:cNvSpPr/>
          <p:nvPr/>
        </p:nvSpPr>
        <p:spPr>
          <a:xfrm>
            <a:off x="4389120" y="2980944"/>
            <a:ext cx="43891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3A3F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Single facility  ·  readiness + operator depth + audit packets</a:t>
            </a:r>
            <a:endParaRPr lang="en-US" sz="1200" dirty="0"/>
          </a:p>
        </p:txBody>
      </p:sp>
      <p:sp>
        <p:nvSpPr>
          <p:cNvPr id="16" name="Shape 14"/>
          <p:cNvSpPr/>
          <p:nvPr/>
        </p:nvSpPr>
        <p:spPr>
          <a:xfrm>
            <a:off x="365760" y="3438144"/>
            <a:ext cx="8412480" cy="0"/>
          </a:xfrm>
          <a:prstGeom prst="line">
            <a:avLst/>
          </a:prstGeom>
          <a:noFill/>
          <a:ln w="6350">
            <a:solidFill>
              <a:srgbClr val="E4E3DD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365760" y="3511296"/>
            <a:ext cx="23774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B0F1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Advanced Operator</a:t>
            </a:r>
            <a:endParaRPr lang="en-US" sz="1400" dirty="0"/>
          </a:p>
        </p:txBody>
      </p:sp>
      <p:sp>
        <p:nvSpPr>
          <p:cNvPr id="18" name="Text 16"/>
          <p:cNvSpPr/>
          <p:nvPr/>
        </p:nvSpPr>
        <p:spPr>
          <a:xfrm>
            <a:off x="2834640" y="3511296"/>
            <a:ext cx="14630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0E8A8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$20K / month</a:t>
            </a:r>
            <a:endParaRPr lang="en-US" sz="1500" dirty="0"/>
          </a:p>
        </p:txBody>
      </p:sp>
      <p:sp>
        <p:nvSpPr>
          <p:cNvPr id="19" name="Text 17"/>
          <p:cNvSpPr/>
          <p:nvPr/>
        </p:nvSpPr>
        <p:spPr>
          <a:xfrm>
            <a:off x="4389120" y="3511296"/>
            <a:ext cx="43891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3A3F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Multi-site  ·  payer readiness  ·  committee prep  ·  automation</a:t>
            </a:r>
            <a:endParaRPr lang="en-US" sz="1200" dirty="0"/>
          </a:p>
        </p:txBody>
      </p:sp>
      <p:sp>
        <p:nvSpPr>
          <p:cNvPr id="20" name="Shape 18"/>
          <p:cNvSpPr/>
          <p:nvPr/>
        </p:nvSpPr>
        <p:spPr>
          <a:xfrm>
            <a:off x="365760" y="3968496"/>
            <a:ext cx="8412480" cy="0"/>
          </a:xfrm>
          <a:prstGeom prst="line">
            <a:avLst/>
          </a:prstGeom>
          <a:noFill/>
          <a:ln w="6350">
            <a:solidFill>
              <a:srgbClr val="E4E3DD"/>
            </a:solidFill>
            <a:prstDash val="solid"/>
          </a:ln>
        </p:spPr>
      </p:sp>
      <p:sp>
        <p:nvSpPr>
          <p:cNvPr id="21" name="Text 19"/>
          <p:cNvSpPr/>
          <p:nvPr/>
        </p:nvSpPr>
        <p:spPr>
          <a:xfrm>
            <a:off x="365760" y="4041648"/>
            <a:ext cx="23774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B0F1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Enterprise</a:t>
            </a:r>
            <a:endParaRPr lang="en-US" sz="1400" dirty="0"/>
          </a:p>
        </p:txBody>
      </p:sp>
      <p:sp>
        <p:nvSpPr>
          <p:cNvPr id="22" name="Text 20"/>
          <p:cNvSpPr/>
          <p:nvPr/>
        </p:nvSpPr>
        <p:spPr>
          <a:xfrm>
            <a:off x="2834640" y="4041648"/>
            <a:ext cx="14630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0E8A8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Custom</a:t>
            </a:r>
            <a:endParaRPr lang="en-US" sz="1500" dirty="0"/>
          </a:p>
        </p:txBody>
      </p:sp>
      <p:sp>
        <p:nvSpPr>
          <p:cNvPr id="23" name="Text 21"/>
          <p:cNvSpPr/>
          <p:nvPr/>
        </p:nvSpPr>
        <p:spPr>
          <a:xfrm>
            <a:off x="4389120" y="4041648"/>
            <a:ext cx="43891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3A3F4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Health system  ·  governance  ·  dedicated success</a:t>
            </a:r>
            <a:endParaRPr lang="en-US" sz="1200" dirty="0"/>
          </a:p>
        </p:txBody>
      </p:sp>
      <p:sp>
        <p:nvSpPr>
          <p:cNvPr id="24" name="Shape 22"/>
          <p:cNvSpPr/>
          <p:nvPr/>
        </p:nvSpPr>
        <p:spPr>
          <a:xfrm>
            <a:off x="365760" y="4498848"/>
            <a:ext cx="8412480" cy="0"/>
          </a:xfrm>
          <a:prstGeom prst="line">
            <a:avLst/>
          </a:prstGeom>
          <a:noFill/>
          <a:ln w="6350">
            <a:solidFill>
              <a:srgbClr val="E4E3DD"/>
            </a:solidFill>
            <a:prstDash val="solid"/>
          </a:ln>
        </p:spPr>
      </p:sp>
      <p:sp>
        <p:nvSpPr>
          <p:cNvPr id="25" name="Shape 23"/>
          <p:cNvSpPr/>
          <p:nvPr/>
        </p:nvSpPr>
        <p:spPr>
          <a:xfrm>
            <a:off x="365760" y="4846320"/>
            <a:ext cx="8412480" cy="0"/>
          </a:xfrm>
          <a:prstGeom prst="line">
            <a:avLst/>
          </a:prstGeom>
          <a:noFill/>
          <a:ln w="6350">
            <a:solidFill>
              <a:srgbClr val="E4E3DD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365760" y="4901184"/>
            <a:ext cx="84124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6B717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Rōvn   ·   pre-launch   ·   HIPAA-aligned   ·   BAA available</a:t>
            </a:r>
            <a:endParaRPr lang="en-US" sz="9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0B0F1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65760" y="365760"/>
            <a:ext cx="10972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dirty="0">
                <a:solidFill>
                  <a:srgbClr val="FAFAF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Rōvn</a:t>
            </a:r>
            <a:endParaRPr lang="en-US" sz="2400" dirty="0"/>
          </a:p>
        </p:txBody>
      </p:sp>
      <p:sp>
        <p:nvSpPr>
          <p:cNvPr id="3" name="Text 1"/>
          <p:cNvSpPr/>
          <p:nvPr/>
        </p:nvSpPr>
        <p:spPr>
          <a:xfrm>
            <a:off x="365760" y="777240"/>
            <a:ext cx="82296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150" kern="0" dirty="0">
                <a:solidFill>
                  <a:srgbClr val="A8ADB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ROUND</a:t>
            </a:r>
            <a:endParaRPr lang="en-US" sz="1100" dirty="0"/>
          </a:p>
        </p:txBody>
      </p:sp>
      <p:sp>
        <p:nvSpPr>
          <p:cNvPr id="4" name="Text 2"/>
          <p:cNvSpPr/>
          <p:nvPr/>
        </p:nvSpPr>
        <p:spPr>
          <a:xfrm>
            <a:off x="365760" y="1234440"/>
            <a:ext cx="841248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200" dirty="0">
                <a:solidFill>
                  <a:srgbClr val="FAFAF7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$2.25M on $15M post-money SAFE.</a:t>
            </a:r>
            <a:endParaRPr lang="en-US" sz="3200" dirty="0"/>
          </a:p>
        </p:txBody>
      </p:sp>
      <p:sp>
        <p:nvSpPr>
          <p:cNvPr id="5" name="Text 3"/>
          <p:cNvSpPr/>
          <p:nvPr/>
        </p:nvSpPr>
        <p:spPr>
          <a:xfrm>
            <a:off x="365760" y="1920240"/>
            <a:ext cx="84124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i="1" dirty="0">
                <a:solidFill>
                  <a:srgbClr val="A8ADB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18-month plan: 4 paid pilots by Q3 2026 · $500K ARR by Q1 2027 · $1M+ ARR + network beta by Q3 2027.</a:t>
            </a:r>
            <a:endParaRPr lang="en-US" sz="1400" dirty="0"/>
          </a:p>
        </p:txBody>
      </p:sp>
      <p:sp>
        <p:nvSpPr>
          <p:cNvPr id="6" name="Text 4"/>
          <p:cNvSpPr/>
          <p:nvPr/>
        </p:nvSpPr>
        <p:spPr>
          <a:xfrm>
            <a:off x="365760" y="2697480"/>
            <a:ext cx="841248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150" kern="0" dirty="0">
                <a:solidFill>
                  <a:srgbClr val="A8ADB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USE OF FUNDS</a:t>
            </a:r>
            <a:endParaRPr lang="en-US" sz="1000" dirty="0"/>
          </a:p>
        </p:txBody>
      </p:sp>
      <p:sp>
        <p:nvSpPr>
          <p:cNvPr id="7" name="Shape 5"/>
          <p:cNvSpPr/>
          <p:nvPr/>
        </p:nvSpPr>
        <p:spPr>
          <a:xfrm>
            <a:off x="365760" y="2971800"/>
            <a:ext cx="3533242" cy="320040"/>
          </a:xfrm>
          <a:prstGeom prst="rect">
            <a:avLst/>
          </a:prstGeom>
          <a:solidFill>
            <a:srgbClr val="0E8A8A"/>
          </a:solidFill>
          <a:ln w="6350">
            <a:solidFill>
              <a:srgbClr val="0B0F12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365760" y="2990088"/>
            <a:ext cx="3533242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FAFA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Engineering 42%</a:t>
            </a:r>
            <a:endParaRPr lang="en-US" sz="1000" dirty="0"/>
          </a:p>
        </p:txBody>
      </p:sp>
      <p:sp>
        <p:nvSpPr>
          <p:cNvPr id="9" name="Shape 7"/>
          <p:cNvSpPr/>
          <p:nvPr/>
        </p:nvSpPr>
        <p:spPr>
          <a:xfrm>
            <a:off x="3899002" y="2971800"/>
            <a:ext cx="1514246" cy="320040"/>
          </a:xfrm>
          <a:prstGeom prst="rect">
            <a:avLst/>
          </a:prstGeom>
          <a:solidFill>
            <a:srgbClr val="0E8A8A"/>
          </a:solidFill>
          <a:ln w="6350">
            <a:solidFill>
              <a:srgbClr val="0B0F12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3899002" y="2990088"/>
            <a:ext cx="1514246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FAFA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GTM 18%</a:t>
            </a:r>
            <a:endParaRPr lang="en-US" sz="1000" dirty="0"/>
          </a:p>
        </p:txBody>
      </p:sp>
      <p:sp>
        <p:nvSpPr>
          <p:cNvPr id="11" name="Shape 9"/>
          <p:cNvSpPr/>
          <p:nvPr/>
        </p:nvSpPr>
        <p:spPr>
          <a:xfrm>
            <a:off x="5413248" y="2971800"/>
            <a:ext cx="1009498" cy="320040"/>
          </a:xfrm>
          <a:prstGeom prst="rect">
            <a:avLst/>
          </a:prstGeom>
          <a:solidFill>
            <a:srgbClr val="0E8A8A"/>
          </a:solidFill>
          <a:ln w="6350">
            <a:solidFill>
              <a:srgbClr val="0B0F12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5413248" y="2990088"/>
            <a:ext cx="1009498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FAFA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Sources + Infra 12%</a:t>
            </a:r>
            <a:endParaRPr lang="en-US" sz="1000" dirty="0"/>
          </a:p>
        </p:txBody>
      </p:sp>
      <p:sp>
        <p:nvSpPr>
          <p:cNvPr id="13" name="Shape 11"/>
          <p:cNvSpPr/>
          <p:nvPr/>
        </p:nvSpPr>
        <p:spPr>
          <a:xfrm>
            <a:off x="6422746" y="2971800"/>
            <a:ext cx="925373" cy="320040"/>
          </a:xfrm>
          <a:prstGeom prst="rect">
            <a:avLst/>
          </a:prstGeom>
          <a:solidFill>
            <a:srgbClr val="0E8A8A"/>
          </a:solidFill>
          <a:ln w="6350">
            <a:solidFill>
              <a:srgbClr val="0B0F12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6422746" y="2990088"/>
            <a:ext cx="925373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FAFA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Compliance 11%</a:t>
            </a:r>
            <a:endParaRPr lang="en-US" sz="1000" dirty="0"/>
          </a:p>
        </p:txBody>
      </p:sp>
      <p:sp>
        <p:nvSpPr>
          <p:cNvPr id="15" name="Shape 13"/>
          <p:cNvSpPr/>
          <p:nvPr/>
        </p:nvSpPr>
        <p:spPr>
          <a:xfrm>
            <a:off x="7348118" y="2971800"/>
            <a:ext cx="841248" cy="320040"/>
          </a:xfrm>
          <a:prstGeom prst="rect">
            <a:avLst/>
          </a:prstGeom>
          <a:solidFill>
            <a:srgbClr val="A8ADB3"/>
          </a:solidFill>
          <a:ln w="6350">
            <a:solidFill>
              <a:srgbClr val="0B0F12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7348118" y="2990088"/>
            <a:ext cx="841248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FAFA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Buffer 10%</a:t>
            </a:r>
            <a:endParaRPr lang="en-US" sz="1000" dirty="0"/>
          </a:p>
        </p:txBody>
      </p:sp>
      <p:sp>
        <p:nvSpPr>
          <p:cNvPr id="17" name="Shape 15"/>
          <p:cNvSpPr/>
          <p:nvPr/>
        </p:nvSpPr>
        <p:spPr>
          <a:xfrm>
            <a:off x="8189366" y="2971800"/>
            <a:ext cx="588874" cy="320040"/>
          </a:xfrm>
          <a:prstGeom prst="rect">
            <a:avLst/>
          </a:prstGeom>
          <a:solidFill>
            <a:srgbClr val="A8ADB3"/>
          </a:solidFill>
          <a:ln w="6350">
            <a:solidFill>
              <a:srgbClr val="0B0F12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365760" y="3749040"/>
            <a:ext cx="8412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FAFA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Giles-Evan Mboumi   ·   Christian Montgomery   ·   Doutche Mpindu   ·   Atlanta, GA</a:t>
            </a:r>
            <a:endParaRPr lang="en-US" sz="1200" dirty="0"/>
          </a:p>
        </p:txBody>
      </p:sp>
      <p:sp>
        <p:nvSpPr>
          <p:cNvPr id="19" name="Text 17"/>
          <p:cNvSpPr/>
          <p:nvPr/>
        </p:nvSpPr>
        <p:spPr>
          <a:xfrm>
            <a:off x="365760" y="4023360"/>
            <a:ext cx="84124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i="1" dirty="0">
                <a:solidFill>
                  <a:srgbClr val="A8ADB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Founding Advisor: Dr. Danielle K. Miller, DNP RN   —   former Grant Thornton healthcare leader</a:t>
            </a:r>
            <a:endParaRPr lang="en-US" sz="1100" dirty="0"/>
          </a:p>
        </p:txBody>
      </p:sp>
      <p:sp>
        <p:nvSpPr>
          <p:cNvPr id="20" name="Shape 18"/>
          <p:cNvSpPr/>
          <p:nvPr/>
        </p:nvSpPr>
        <p:spPr>
          <a:xfrm>
            <a:off x="365760" y="4370832"/>
            <a:ext cx="8412480" cy="384048"/>
          </a:xfrm>
          <a:prstGeom prst="rect">
            <a:avLst/>
          </a:prstGeom>
          <a:solidFill>
            <a:srgbClr val="0E8A8A"/>
          </a:solidFill>
          <a:ln w="12700">
            <a:solidFill>
              <a:srgbClr val="0E8A8A"/>
            </a:solidFill>
            <a:prstDash val="solid"/>
          </a:ln>
        </p:spPr>
      </p:sp>
      <p:sp>
        <p:nvSpPr>
          <p:cNvPr id="21" name="Text 19"/>
          <p:cNvSpPr/>
          <p:nvPr/>
        </p:nvSpPr>
        <p:spPr>
          <a:xfrm>
            <a:off x="365760" y="4398264"/>
            <a:ext cx="841248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AFA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Book the 30-minute live cockpit walk-through:  cal.com/rovn-entreprise/intro</a:t>
            </a:r>
            <a:endParaRPr lang="en-US" sz="1400" dirty="0"/>
          </a:p>
        </p:txBody>
      </p:sp>
      <p:sp>
        <p:nvSpPr>
          <p:cNvPr id="22" name="Shape 20"/>
          <p:cNvSpPr/>
          <p:nvPr/>
        </p:nvSpPr>
        <p:spPr>
          <a:xfrm>
            <a:off x="365760" y="4846320"/>
            <a:ext cx="8412480" cy="0"/>
          </a:xfrm>
          <a:prstGeom prst="line">
            <a:avLst/>
          </a:prstGeom>
          <a:noFill/>
          <a:ln w="6350">
            <a:solidFill>
              <a:srgbClr val="1F2428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365760" y="4901184"/>
            <a:ext cx="84124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A8ADB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Rōvn   ·   pre-launch   ·   HIPAA-aligned   ·   BAA available</a:t>
            </a:r>
            <a:endParaRPr lang="en-US" sz="9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Rōvn — Live Presentation Deck v2</dc:title>
  <dc:subject>PptxGenJS Presentation</dc:subject>
  <dc:creator>Rōvn</dc:creator>
  <cp:lastModifiedBy>Rōvn</cp:lastModifiedBy>
  <cp:revision>1</cp:revision>
  <dcterms:created xsi:type="dcterms:W3CDTF">2026-05-25T23:28:50Z</dcterms:created>
  <dcterms:modified xsi:type="dcterms:W3CDTF">2026-05-25T23:28:50Z</dcterms:modified>
</cp:coreProperties>
</file>